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handoutMasterIdLst>
    <p:handoutMasterId r:id="rId21"/>
  </p:handoutMasterIdLst>
  <p:sldIdLst>
    <p:sldId id="291" r:id="rId5"/>
    <p:sldId id="328" r:id="rId6"/>
    <p:sldId id="429" r:id="rId7"/>
    <p:sldId id="431" r:id="rId8"/>
    <p:sldId id="422" r:id="rId9"/>
    <p:sldId id="322" r:id="rId10"/>
    <p:sldId id="423" r:id="rId11"/>
    <p:sldId id="424" r:id="rId12"/>
    <p:sldId id="323" r:id="rId13"/>
    <p:sldId id="425" r:id="rId14"/>
    <p:sldId id="324" r:id="rId15"/>
    <p:sldId id="426" r:id="rId16"/>
    <p:sldId id="427" r:id="rId17"/>
    <p:sldId id="428" r:id="rId18"/>
    <p:sldId id="432"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16195AB-C50F-7170-0D52-1B9CF6BC2055}" name="Kevin Vu" initials="KV" userId="S::Kevin_Vu@dai.com::505ecac3-9da4-4096-abfd-44433ca1cdc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5C5B"/>
    <a:srgbClr val="BA0C2F"/>
    <a:srgbClr val="E7E7E5"/>
    <a:srgbClr val="D9D7D3"/>
    <a:srgbClr val="CFCDC9"/>
    <a:srgbClr val="FFFFFF"/>
    <a:srgbClr val="6C6463"/>
    <a:srgbClr val="651D32"/>
    <a:srgbClr val="002F6C"/>
    <a:srgbClr val="0067B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781" autoAdjust="0"/>
  </p:normalViewPr>
  <p:slideViewPr>
    <p:cSldViewPr snapToGrid="0">
      <p:cViewPr varScale="1">
        <p:scale>
          <a:sx n="93" d="100"/>
          <a:sy n="93" d="100"/>
        </p:scale>
        <p:origin x="212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4D9E48-5E7F-D24C-87D5-695B18367D24}" type="datetimeFigureOut">
              <a:rPr lang="en-US" smtClean="0"/>
              <a:t>11/10/2022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CB10C2-C6DD-5A4A-BF1B-B012B8BA4284}" type="slidenum">
              <a:rPr lang="en-US" smtClean="0"/>
              <a:t>‹#›</a:t>
            </a:fld>
            <a:endParaRPr lang="en-US"/>
          </a:p>
        </p:txBody>
      </p:sp>
    </p:spTree>
    <p:extLst>
      <p:ext uri="{BB962C8B-B14F-4D97-AF65-F5344CB8AC3E}">
        <p14:creationId xmlns:p14="http://schemas.microsoft.com/office/powerpoint/2010/main" val="3097975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6357CE-B3EB-1B4A-84E5-C1E2DF427ABD}" type="datetimeFigureOut">
              <a:rPr lang="en-US" smtClean="0"/>
              <a:t>11/10/2022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A558B-E4E9-A94A-B9C1-029E46A76ABA}" type="slidenum">
              <a:rPr lang="en-US" smtClean="0"/>
              <a:t>‹#›</a:t>
            </a:fld>
            <a:endParaRPr lang="en-US"/>
          </a:p>
        </p:txBody>
      </p:sp>
    </p:spTree>
    <p:extLst>
      <p:ext uri="{BB962C8B-B14F-4D97-AF65-F5344CB8AC3E}">
        <p14:creationId xmlns:p14="http://schemas.microsoft.com/office/powerpoint/2010/main" val="30689379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1</a:t>
            </a:fld>
            <a:endParaRPr lang="en-US"/>
          </a:p>
        </p:txBody>
      </p:sp>
    </p:spTree>
    <p:extLst>
      <p:ext uri="{BB962C8B-B14F-4D97-AF65-F5344CB8AC3E}">
        <p14:creationId xmlns:p14="http://schemas.microsoft.com/office/powerpoint/2010/main" val="1660648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12</a:t>
            </a:fld>
            <a:endParaRPr lang="en-US"/>
          </a:p>
        </p:txBody>
      </p:sp>
    </p:spTree>
    <p:extLst>
      <p:ext uri="{BB962C8B-B14F-4D97-AF65-F5344CB8AC3E}">
        <p14:creationId xmlns:p14="http://schemas.microsoft.com/office/powerpoint/2010/main" val="3408961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13</a:t>
            </a:fld>
            <a:endParaRPr lang="en-US"/>
          </a:p>
        </p:txBody>
      </p:sp>
    </p:spTree>
    <p:extLst>
      <p:ext uri="{BB962C8B-B14F-4D97-AF65-F5344CB8AC3E}">
        <p14:creationId xmlns:p14="http://schemas.microsoft.com/office/powerpoint/2010/main" val="1908523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14</a:t>
            </a:fld>
            <a:endParaRPr lang="en-US"/>
          </a:p>
        </p:txBody>
      </p:sp>
    </p:spTree>
    <p:extLst>
      <p:ext uri="{BB962C8B-B14F-4D97-AF65-F5344CB8AC3E}">
        <p14:creationId xmlns:p14="http://schemas.microsoft.com/office/powerpoint/2010/main" val="348641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3</a:t>
            </a:fld>
            <a:endParaRPr lang="en-US"/>
          </a:p>
        </p:txBody>
      </p:sp>
    </p:spTree>
    <p:extLst>
      <p:ext uri="{BB962C8B-B14F-4D97-AF65-F5344CB8AC3E}">
        <p14:creationId xmlns:p14="http://schemas.microsoft.com/office/powerpoint/2010/main" val="3867117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D154D62-D7A5-D248-8B93-7A8623E1000B}" type="slidenum">
              <a:rPr lang="en-US" smtClean="0"/>
              <a:pPr/>
              <a:t>5</a:t>
            </a:fld>
            <a:endParaRPr lang="en-US"/>
          </a:p>
        </p:txBody>
      </p:sp>
    </p:spTree>
    <p:extLst>
      <p:ext uri="{BB962C8B-B14F-4D97-AF65-F5344CB8AC3E}">
        <p14:creationId xmlns:p14="http://schemas.microsoft.com/office/powerpoint/2010/main" val="4250685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6</a:t>
            </a:fld>
            <a:endParaRPr lang="en-US"/>
          </a:p>
        </p:txBody>
      </p:sp>
    </p:spTree>
    <p:extLst>
      <p:ext uri="{BB962C8B-B14F-4D97-AF65-F5344CB8AC3E}">
        <p14:creationId xmlns:p14="http://schemas.microsoft.com/office/powerpoint/2010/main" val="954301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**All quotes directly from the publicly available RFA</a:t>
            </a:r>
          </a:p>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7</a:t>
            </a:fld>
            <a:endParaRPr lang="en-US"/>
          </a:p>
        </p:txBody>
      </p:sp>
    </p:spTree>
    <p:extLst>
      <p:ext uri="{BB962C8B-B14F-4D97-AF65-F5344CB8AC3E}">
        <p14:creationId xmlns:p14="http://schemas.microsoft.com/office/powerpoint/2010/main" val="1070533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8</a:t>
            </a:fld>
            <a:endParaRPr lang="en-US"/>
          </a:p>
        </p:txBody>
      </p:sp>
    </p:spTree>
    <p:extLst>
      <p:ext uri="{BB962C8B-B14F-4D97-AF65-F5344CB8AC3E}">
        <p14:creationId xmlns:p14="http://schemas.microsoft.com/office/powerpoint/2010/main" val="2510856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Reminder, these examples are not a representation of the totality of examples. If any potential applicants have any concepts that fit within the project objectives listed in the previous slide, please feel free to submit an application. If there is any confusion or grey area, please feel free to query any questions during this conference or through the Mozambique RFA email.</a:t>
            </a:r>
          </a:p>
        </p:txBody>
      </p:sp>
      <p:sp>
        <p:nvSpPr>
          <p:cNvPr id="4" name="Slide Number Placeholder 3"/>
          <p:cNvSpPr>
            <a:spLocks noGrp="1"/>
          </p:cNvSpPr>
          <p:nvPr>
            <p:ph type="sldNum" sz="quarter" idx="5"/>
          </p:nvPr>
        </p:nvSpPr>
        <p:spPr/>
        <p:txBody>
          <a:bodyPr/>
          <a:lstStyle/>
          <a:p>
            <a:fld id="{824A558B-E4E9-A94A-B9C1-029E46A76ABA}" type="slidenum">
              <a:rPr lang="en-US" smtClean="0"/>
              <a:t>9</a:t>
            </a:fld>
            <a:endParaRPr lang="en-US"/>
          </a:p>
        </p:txBody>
      </p:sp>
    </p:spTree>
    <p:extLst>
      <p:ext uri="{BB962C8B-B14F-4D97-AF65-F5344CB8AC3E}">
        <p14:creationId xmlns:p14="http://schemas.microsoft.com/office/powerpoint/2010/main" val="2623923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10</a:t>
            </a:fld>
            <a:endParaRPr lang="en-US"/>
          </a:p>
        </p:txBody>
      </p:sp>
    </p:spTree>
    <p:extLst>
      <p:ext uri="{BB962C8B-B14F-4D97-AF65-F5344CB8AC3E}">
        <p14:creationId xmlns:p14="http://schemas.microsoft.com/office/powerpoint/2010/main" val="4210690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001" dirty="0"/>
              <a:t>Note that the full list of these is included in Section III of the RFA</a:t>
            </a:r>
            <a:endParaRPr lang="en-US" dirty="0"/>
          </a:p>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11</a:t>
            </a:fld>
            <a:endParaRPr lang="en-US"/>
          </a:p>
        </p:txBody>
      </p:sp>
    </p:spTree>
    <p:extLst>
      <p:ext uri="{BB962C8B-B14F-4D97-AF65-F5344CB8AC3E}">
        <p14:creationId xmlns:p14="http://schemas.microsoft.com/office/powerpoint/2010/main" val="28631337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Full Photo">
    <p:bg>
      <p:bgPr>
        <a:solidFill>
          <a:schemeClr val="tx1"/>
        </a:solidFill>
        <a:effectLst/>
      </p:bgPr>
    </p:bg>
    <p:spTree>
      <p:nvGrpSpPr>
        <p:cNvPr id="1" name=""/>
        <p:cNvGrpSpPr/>
        <p:nvPr/>
      </p:nvGrpSpPr>
      <p:grpSpPr>
        <a:xfrm>
          <a:off x="0" y="0"/>
          <a:ext cx="0" cy="0"/>
          <a:chOff x="0" y="0"/>
          <a:chExt cx="0" cy="0"/>
        </a:xfrm>
      </p:grpSpPr>
      <p:pic>
        <p:nvPicPr>
          <p:cNvPr id="17" name="Picture Placeholder 9"/>
          <p:cNvPicPr>
            <a:picLocks noChangeAspect="1"/>
          </p:cNvPicPr>
          <p:nvPr userDrawn="1"/>
        </p:nvPicPr>
        <p:blipFill rotWithShape="1">
          <a:blip r:embed="rId2" cstate="print">
            <a:extLst>
              <a:ext uri="{28A0092B-C50C-407E-A947-70E740481C1C}">
                <a14:useLocalDpi xmlns:a14="http://schemas.microsoft.com/office/drawing/2010/main"/>
              </a:ext>
            </a:extLst>
          </a:blip>
          <a:srcRect l="2241" b="2241"/>
          <a:stretch/>
        </p:blipFill>
        <p:spPr>
          <a:xfrm>
            <a:off x="152400" y="152399"/>
            <a:ext cx="8839200" cy="6555326"/>
          </a:xfrm>
          <a:prstGeom prst="rect">
            <a:avLst/>
          </a:prstGeom>
          <a:solidFill>
            <a:srgbClr val="CFCDC9"/>
          </a:solidFill>
        </p:spPr>
      </p:pic>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40C00456-721A-A94C-800A-D5E7EE91C160}" type="datetime1">
              <a:rPr lang="en-US" smtClean="0"/>
              <a:pPr/>
              <a:t>11/10/2022</a:t>
            </a:fld>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2" name="Title 1"/>
          <p:cNvSpPr>
            <a:spLocks noGrp="1"/>
          </p:cNvSpPr>
          <p:nvPr>
            <p:ph type="ctrTitle" hasCustomPrompt="1"/>
          </p:nvPr>
        </p:nvSpPr>
        <p:spPr>
          <a:xfrm>
            <a:off x="685800" y="2133600"/>
            <a:ext cx="5486400" cy="1600200"/>
          </a:xfrm>
          <a:effectLst>
            <a:outerShdw blurRad="254000" dir="2700000" algn="tl" rotWithShape="0">
              <a:srgbClr val="000000">
                <a:alpha val="20000"/>
              </a:srgbClr>
            </a:outerShdw>
          </a:effectLst>
        </p:spPr>
        <p:txBody>
          <a:bodyPr anchor="b" anchorCtr="0">
            <a:normAutofit/>
          </a:bodyPr>
          <a:lstStyle>
            <a:lvl1pPr>
              <a:defRPr sz="3200">
                <a:solidFill>
                  <a:schemeClr val="bg1"/>
                </a:solidFill>
              </a:defRPr>
            </a:lvl1pPr>
          </a:lstStyle>
          <a:p>
            <a:r>
              <a:rPr lang="en-US"/>
              <a:t>CLICK TO EDIT MASTER TITLE STYLE</a:t>
            </a:r>
          </a:p>
        </p:txBody>
      </p:sp>
      <p:sp>
        <p:nvSpPr>
          <p:cNvPr id="13" name="Subtitle 2"/>
          <p:cNvSpPr>
            <a:spLocks noGrp="1"/>
          </p:cNvSpPr>
          <p:nvPr>
            <p:ph type="subTitle" idx="1" hasCustomPrompt="1"/>
          </p:nvPr>
        </p:nvSpPr>
        <p:spPr>
          <a:xfrm>
            <a:off x="685800" y="4114800"/>
            <a:ext cx="3429000" cy="1600200"/>
          </a:xfrm>
          <a:effectLst>
            <a:outerShdw blurRad="254000" dir="5400000" algn="tl" rotWithShape="0">
              <a:srgbClr val="000000">
                <a:alpha val="40000"/>
              </a:srgbClr>
            </a:outerShdw>
          </a:effectLst>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14" name="Straight Connector 13"/>
          <p:cNvCxnSpPr/>
          <p:nvPr userDrawn="1"/>
        </p:nvCxnSpPr>
        <p:spPr>
          <a:xfrm>
            <a:off x="762000" y="3886200"/>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chemeClr val="bg1"/>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1522" y="685800"/>
            <a:ext cx="1813366" cy="544010"/>
          </a:xfrm>
          <a:prstGeom prst="rect">
            <a:avLst/>
          </a:prstGeom>
          <a:effectLst>
            <a:outerShdw blurRad="254000" dir="2700000" algn="tl" rotWithShape="0">
              <a:srgbClr val="000000">
                <a:alpha val="20000"/>
              </a:srgbClr>
            </a:outerShdw>
          </a:effectLst>
        </p:spPr>
      </p:pic>
      <p:sp>
        <p:nvSpPr>
          <p:cNvPr id="18" name="Rounded Rectangle 17"/>
          <p:cNvSpPr/>
          <p:nvPr userDrawn="1"/>
        </p:nvSpPr>
        <p:spPr>
          <a:xfrm>
            <a:off x="5159633" y="3726360"/>
            <a:ext cx="3396734" cy="2739509"/>
          </a:xfrm>
          <a:prstGeom prst="roundRect">
            <a:avLst>
              <a:gd name="adj" fmla="val 4893"/>
            </a:avLst>
          </a:prstGeom>
          <a:solidFill>
            <a:schemeClr val="bg1">
              <a:alpha val="80000"/>
            </a:schemeClr>
          </a:solidFill>
          <a:ln w="6350">
            <a:solidFill>
              <a:srgbClr val="6C6463"/>
            </a:solidFill>
          </a:ln>
          <a:effectLst/>
        </p:spPr>
        <p:style>
          <a:lnRef idx="1">
            <a:schemeClr val="accent1"/>
          </a:lnRef>
          <a:fillRef idx="3">
            <a:schemeClr val="accent1"/>
          </a:fillRef>
          <a:effectRef idx="2">
            <a:schemeClr val="accent1"/>
          </a:effectRef>
          <a:fontRef idx="minor">
            <a:schemeClr val="lt1"/>
          </a:fontRef>
        </p:style>
        <p:txBody>
          <a:bodyPr wrap="square" lIns="91440" tIns="137160" rIns="182880" bIns="137160" rtlCol="0" anchor="ctr">
            <a:spAutoFit/>
          </a:bodyPr>
          <a:lstStyle/>
          <a:p>
            <a:pPr marL="58737" indent="0">
              <a:spcAft>
                <a:spcPts val="600"/>
              </a:spcAft>
              <a:buFontTx/>
              <a:buNone/>
            </a:pPr>
            <a:r>
              <a:rPr lang="en-US" sz="1000">
                <a:solidFill>
                  <a:schemeClr val="tx1"/>
                </a:solidFill>
              </a:rPr>
              <a:t>To change this cover photo: </a:t>
            </a:r>
          </a:p>
          <a:p>
            <a:pPr marL="171450" indent="-112713">
              <a:spcAft>
                <a:spcPts val="600"/>
              </a:spcAft>
              <a:buFont typeface="Arial"/>
              <a:buChar char="•"/>
            </a:pPr>
            <a:r>
              <a:rPr lang="en-US" sz="1000">
                <a:solidFill>
                  <a:schemeClr val="tx1"/>
                </a:solidFill>
              </a:rPr>
              <a:t>Click on View &gt; Slide Master.</a:t>
            </a:r>
          </a:p>
          <a:p>
            <a:pPr marL="171450" indent="-112713">
              <a:spcAft>
                <a:spcPts val="600"/>
              </a:spcAft>
              <a:buFont typeface="Arial"/>
              <a:buChar char="•"/>
            </a:pPr>
            <a:r>
              <a:rPr lang="en-US" sz="1000">
                <a:solidFill>
                  <a:schemeClr val="tx1"/>
                </a:solidFill>
              </a:rPr>
              <a:t>Right</a:t>
            </a:r>
            <a:r>
              <a:rPr lang="en-US" sz="1000" baseline="0">
                <a:solidFill>
                  <a:schemeClr val="tx1"/>
                </a:solidFill>
              </a:rPr>
              <a:t> c</a:t>
            </a:r>
            <a:r>
              <a:rPr lang="en-US" sz="1000">
                <a:solidFill>
                  <a:schemeClr val="tx1"/>
                </a:solidFill>
              </a:rPr>
              <a:t>lick on this photo</a:t>
            </a:r>
            <a:r>
              <a:rPr lang="en-US" sz="1000" baseline="0">
                <a:solidFill>
                  <a:schemeClr val="tx1"/>
                </a:solidFill>
              </a:rPr>
              <a:t> &gt; Change Picture… &gt; Choose a Picture &gt; Insert.</a:t>
            </a:r>
            <a:endParaRPr lang="en-US" sz="1000">
              <a:solidFill>
                <a:schemeClr val="tx1"/>
              </a:solidFill>
            </a:endParaRPr>
          </a:p>
          <a:p>
            <a:pPr marL="171450" indent="-112713">
              <a:spcAft>
                <a:spcPts val="600"/>
              </a:spcAft>
              <a:buFont typeface="Arial"/>
              <a:buChar char="•"/>
            </a:pPr>
            <a:r>
              <a:rPr lang="en-US" sz="1000">
                <a:solidFill>
                  <a:schemeClr val="tx1"/>
                </a:solidFill>
              </a:rPr>
              <a:t>Click on Picture Tools tab &gt; Crop &gt; drag straight cropping handles to inside edges of white frame. You can resize the photo within shape, while locking the photo’s aspect ratio, by holding shift key and dragging the photo’s round corner handle. You can also use the mouse to drag the photo to desired position within the shape. Click outside the photo.</a:t>
            </a:r>
          </a:p>
          <a:p>
            <a:pPr marL="171450" indent="-112713">
              <a:spcAft>
                <a:spcPts val="600"/>
              </a:spcAft>
              <a:buFont typeface="Arial"/>
              <a:buChar char="•"/>
            </a:pPr>
            <a:r>
              <a:rPr lang="en-US" sz="1000">
                <a:solidFill>
                  <a:schemeClr val="tx1"/>
                </a:solidFill>
              </a:rPr>
              <a:t>Add photo credit to the text box at top right of page.</a:t>
            </a:r>
          </a:p>
          <a:p>
            <a:pPr marL="171450" indent="-112713">
              <a:spcAft>
                <a:spcPts val="600"/>
              </a:spcAft>
              <a:buFont typeface="Arial"/>
              <a:buChar char="•"/>
            </a:pPr>
            <a:r>
              <a:rPr lang="en-US" sz="1000">
                <a:solidFill>
                  <a:schemeClr val="tx1"/>
                </a:solidFill>
              </a:rPr>
              <a:t>Delete this instruction text box.</a:t>
            </a:r>
          </a:p>
        </p:txBody>
      </p:sp>
    </p:spTree>
    <p:extLst>
      <p:ext uri="{BB962C8B-B14F-4D97-AF65-F5344CB8AC3E}">
        <p14:creationId xmlns:p14="http://schemas.microsoft.com/office/powerpoint/2010/main" val="3883077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d/White 1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11/10/2022</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2692142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d/White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AB18E012-EC0C-1649-A039-CB178266D114}" type="datetime1">
              <a:rPr lang="en-US" smtClean="0"/>
              <a:t>11/10/2022</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447714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d/White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39C62A9A-2216-F44B-AFF9-136AA601C377}" type="datetime1">
              <a:rPr lang="en-US" smtClean="0"/>
              <a:t>11/10/2022</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125405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d/White 1 Content + Bottom Photo">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3429000"/>
            <a:ext cx="8839200" cy="32766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11/10/2022</a:t>
            </a:fld>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a:t>CLICK TO EDIT MASTER TITLE STYLE</a:t>
            </a:r>
          </a:p>
        </p:txBody>
      </p:sp>
      <p:sp>
        <p:nvSpPr>
          <p:cNvPr id="14"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Tree>
    <p:extLst>
      <p:ext uri="{BB962C8B-B14F-4D97-AF65-F5344CB8AC3E}">
        <p14:creationId xmlns:p14="http://schemas.microsoft.com/office/powerpoint/2010/main" val="2341460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d/White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11/10/2022</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2057401"/>
            <a:ext cx="3657600" cy="4114799"/>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BA0C2F"/>
                </a:solidFill>
              </a:defRPr>
            </a:lvl1pPr>
          </a:lstStyle>
          <a:p>
            <a:r>
              <a:rPr lang="en-US"/>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Tree>
    <p:extLst>
      <p:ext uri="{BB962C8B-B14F-4D97-AF65-F5344CB8AC3E}">
        <p14:creationId xmlns:p14="http://schemas.microsoft.com/office/powerpoint/2010/main" val="1262035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d/White Title Only">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11/10/2022</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16" name="Title 1"/>
          <p:cNvSpPr>
            <a:spLocks noGrp="1"/>
          </p:cNvSpPr>
          <p:nvPr>
            <p:ph type="title" hasCustomPrompt="1"/>
          </p:nvPr>
        </p:nvSpPr>
        <p:spPr>
          <a:xfrm>
            <a:off x="4877104" y="2971800"/>
            <a:ext cx="3885896" cy="954107"/>
          </a:xfrm>
        </p:spPr>
        <p:txBody>
          <a:bodyPr wrap="square" anchor="ctr"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2227900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pic>
        <p:nvPicPr>
          <p:cNvPr id="10" name="Picture Placeholder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52400" y="126997"/>
            <a:ext cx="8839200" cy="6578603"/>
          </a:xfrm>
          <a:prstGeom prst="rect">
            <a:avLst/>
          </a:prstGeom>
        </p:spPr>
      </p:pic>
      <p:sp>
        <p:nvSpPr>
          <p:cNvPr id="5"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6"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3F4168E2-91C5-9646-9F53-5B4E70AF759D}" type="datetime1">
              <a:rPr lang="en-US" smtClean="0"/>
              <a:pPr/>
              <a:t>11/10/2022</a:t>
            </a:fld>
            <a:endParaRPr lang="en-US"/>
          </a:p>
        </p:txBody>
      </p:sp>
      <p:sp>
        <p:nvSpPr>
          <p:cNvPr id="8"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2285" y="5943600"/>
            <a:ext cx="1524000" cy="457200"/>
          </a:xfrm>
          <a:prstGeom prst="rect">
            <a:avLst/>
          </a:prstGeom>
        </p:spPr>
      </p:pic>
      <p:sp>
        <p:nvSpPr>
          <p:cNvPr id="16" name="Subtitle 2"/>
          <p:cNvSpPr>
            <a:spLocks noGrp="1"/>
          </p:cNvSpPr>
          <p:nvPr>
            <p:ph type="subTitle" idx="1" hasCustomPrompt="1"/>
          </p:nvPr>
        </p:nvSpPr>
        <p:spPr>
          <a:xfrm>
            <a:off x="685800" y="4114800"/>
            <a:ext cx="3429000" cy="1600200"/>
          </a:xfrm>
          <a:effectLst>
            <a:outerShdw blurRad="254000" dir="5400000" algn="tl" rotWithShape="0">
              <a:srgbClr val="000000">
                <a:alpha val="40000"/>
              </a:srgbClr>
            </a:outerShdw>
          </a:effectLst>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17" name="Straight Connector 16"/>
          <p:cNvCxnSpPr/>
          <p:nvPr userDrawn="1"/>
        </p:nvCxnSpPr>
        <p:spPr>
          <a:xfrm>
            <a:off x="762000" y="3886200"/>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1852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 Full Blue">
    <p:bg>
      <p:bgPr>
        <a:solidFill>
          <a:srgbClr val="002F6C"/>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1522" y="685800"/>
            <a:ext cx="1813366" cy="544010"/>
          </a:xfrm>
          <a:prstGeom prst="rect">
            <a:avLst/>
          </a:prstGeom>
        </p:spPr>
      </p:pic>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B2C8F94-9D67-854F-8417-3B884156945E}" type="datetime1">
              <a:rPr lang="en-US" smtClean="0"/>
              <a:pPr/>
              <a:t>11/10/2022</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itle 1"/>
          <p:cNvSpPr>
            <a:spLocks noGrp="1"/>
          </p:cNvSpPr>
          <p:nvPr>
            <p:ph type="ctrTitle" hasCustomPrompt="1"/>
          </p:nvPr>
        </p:nvSpPr>
        <p:spPr>
          <a:xfrm>
            <a:off x="685800" y="2133600"/>
            <a:ext cx="5486400" cy="1600200"/>
          </a:xfrm>
        </p:spPr>
        <p:txBody>
          <a:bodyPr anchor="b" anchorCtr="0">
            <a:normAutofit/>
          </a:bodyPr>
          <a:lstStyle>
            <a:lvl1pPr>
              <a:defRPr sz="3200">
                <a:solidFill>
                  <a:srgbClr val="FFFFFF"/>
                </a:solidFill>
              </a:defRPr>
            </a:lvl1pPr>
          </a:lstStyle>
          <a:p>
            <a:r>
              <a:rPr lang="en-US"/>
              <a:t>CLICK TO EDIT MASTER TITLE STYLE</a:t>
            </a:r>
          </a:p>
        </p:txBody>
      </p:sp>
      <p:sp>
        <p:nvSpPr>
          <p:cNvPr id="15" name="Subtitle 2"/>
          <p:cNvSpPr>
            <a:spLocks noGrp="1"/>
          </p:cNvSpPr>
          <p:nvPr>
            <p:ph type="subTitle" idx="1" hasCustomPrompt="1"/>
          </p:nvPr>
        </p:nvSpPr>
        <p:spPr>
          <a:xfrm>
            <a:off x="685800" y="4114800"/>
            <a:ext cx="3429000" cy="1600200"/>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16" name="Straight Connector 15"/>
          <p:cNvCxnSpPr/>
          <p:nvPr userDrawn="1"/>
        </p:nvCxnSpPr>
        <p:spPr>
          <a:xfrm>
            <a:off x="762000" y="3886200"/>
            <a:ext cx="320040"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9452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Divider - Full Blue">
    <p:bg>
      <p:bgPr>
        <a:solidFill>
          <a:srgbClr val="002F6C"/>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827782"/>
            <a:ext cx="5486400" cy="1077218"/>
          </a:xfrm>
        </p:spPr>
        <p:txBody>
          <a:bodyPr wrap="square" anchor="t" anchorCtr="0">
            <a:spAutoFit/>
          </a:bodyPr>
          <a:lstStyle>
            <a:lvl1pPr>
              <a:defRPr sz="3200">
                <a:solidFill>
                  <a:srgbClr val="FFFFFF"/>
                </a:solidFill>
              </a:defRPr>
            </a:lvl1pPr>
          </a:lstStyle>
          <a:p>
            <a:r>
              <a:rPr lang="en-US"/>
              <a:t>CLICK TO EDIT MASTER TITLE STYLE</a:t>
            </a:r>
          </a:p>
        </p:txBody>
      </p:sp>
      <p:sp>
        <p:nvSpPr>
          <p:cNvPr id="3" name="Date Placeholder 2"/>
          <p:cNvSpPr>
            <a:spLocks noGrp="1"/>
          </p:cNvSpPr>
          <p:nvPr>
            <p:ph type="dt" sz="half" idx="10"/>
          </p:nvPr>
        </p:nvSpPr>
        <p:spPr/>
        <p:txBody>
          <a:bodyPr/>
          <a:lstStyle>
            <a:lvl1pPr>
              <a:defRPr>
                <a:solidFill>
                  <a:srgbClr val="FFFFFF"/>
                </a:solidFill>
              </a:defRPr>
            </a:lvl1pPr>
          </a:lstStyle>
          <a:p>
            <a:fld id="{C3349C05-927F-3348-96DF-9086CF2761D6}" type="datetime1">
              <a:rPr lang="en-US" smtClean="0"/>
              <a:t>11/10/2022</a:t>
            </a:fld>
            <a:endParaRPr lang="en-US"/>
          </a:p>
        </p:txBody>
      </p:sp>
      <p:sp>
        <p:nvSpPr>
          <p:cNvPr id="4" name="Footer Placeholder 3"/>
          <p:cNvSpPr>
            <a:spLocks noGrp="1"/>
          </p:cNvSpPr>
          <p:nvPr>
            <p:ph type="ftr" sz="quarter" idx="11"/>
          </p:nvPr>
        </p:nvSpPr>
        <p:spPr/>
        <p:txBody>
          <a:bodyPr/>
          <a:lstStyle>
            <a:lvl1pPr>
              <a:defRPr>
                <a:solidFill>
                  <a:srgbClr val="FFFFFF"/>
                </a:solidFill>
              </a:defRPr>
            </a:lvl1pPr>
          </a:lstStyle>
          <a:p>
            <a:r>
              <a:rPr lang="en-US"/>
              <a:t>FOOTER GOES HERE</a:t>
            </a: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2782948-4DBE-204D-AB9E-B65E067054AE}" type="slidenum">
              <a:rPr lang="en-US" smtClean="0"/>
              <a:pPr/>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285" y="5943600"/>
            <a:ext cx="1524000" cy="457200"/>
          </a:xfrm>
          <a:prstGeom prst="rect">
            <a:avLst/>
          </a:prstGeom>
        </p:spPr>
      </p:pic>
      <p:cxnSp>
        <p:nvCxnSpPr>
          <p:cNvPr id="7" name="Straight Connector 6"/>
          <p:cNvCxnSpPr/>
          <p:nvPr userDrawn="1"/>
        </p:nvCxnSpPr>
        <p:spPr>
          <a:xfrm>
            <a:off x="746760" y="990600"/>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293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ue/Gray 1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11/10/2022</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729899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Full Red">
    <p:bg>
      <p:bgPr>
        <a:solidFill>
          <a:srgbClr val="BA0C2F"/>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B2C8F94-9D67-854F-8417-3B884156945E}" type="datetime1">
              <a:rPr lang="en-US" smtClean="0"/>
              <a:pPr/>
              <a:t>11/10/2022</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itle 1"/>
          <p:cNvSpPr>
            <a:spLocks noGrp="1"/>
          </p:cNvSpPr>
          <p:nvPr>
            <p:ph type="ctrTitle" hasCustomPrompt="1"/>
          </p:nvPr>
        </p:nvSpPr>
        <p:spPr>
          <a:xfrm>
            <a:off x="685800" y="2133600"/>
            <a:ext cx="5486400" cy="1600200"/>
          </a:xfrm>
        </p:spPr>
        <p:txBody>
          <a:bodyPr anchor="b" anchorCtr="0">
            <a:normAutofit/>
          </a:bodyPr>
          <a:lstStyle>
            <a:lvl1pPr>
              <a:defRPr sz="3200">
                <a:solidFill>
                  <a:srgbClr val="FFFFFF"/>
                </a:solidFill>
              </a:defRPr>
            </a:lvl1pPr>
          </a:lstStyle>
          <a:p>
            <a:r>
              <a:rPr lang="en-US"/>
              <a:t>CLICK TO EDIT MASTER TITLE STYLE</a:t>
            </a:r>
          </a:p>
        </p:txBody>
      </p:sp>
      <p:sp>
        <p:nvSpPr>
          <p:cNvPr id="15" name="Subtitle 2"/>
          <p:cNvSpPr>
            <a:spLocks noGrp="1"/>
          </p:cNvSpPr>
          <p:nvPr>
            <p:ph type="subTitle" idx="1" hasCustomPrompt="1"/>
          </p:nvPr>
        </p:nvSpPr>
        <p:spPr>
          <a:xfrm>
            <a:off x="685800" y="4114800"/>
            <a:ext cx="3429000" cy="1600200"/>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16" name="Straight Connector 15"/>
          <p:cNvCxnSpPr/>
          <p:nvPr userDrawn="1"/>
        </p:nvCxnSpPr>
        <p:spPr>
          <a:xfrm>
            <a:off x="762000" y="3886200"/>
            <a:ext cx="320040"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1522" y="685800"/>
            <a:ext cx="1813366" cy="544010"/>
          </a:xfrm>
          <a:prstGeom prst="rect">
            <a:avLst/>
          </a:prstGeom>
          <a:effectLst>
            <a:outerShdw blurRad="254000" dir="2700000" algn="tl" rotWithShape="0">
              <a:srgbClr val="000000">
                <a:alpha val="20000"/>
              </a:srgbClr>
            </a:outerShdw>
          </a:effectLst>
        </p:spPr>
      </p:pic>
    </p:spTree>
    <p:extLst>
      <p:ext uri="{BB962C8B-B14F-4D97-AF65-F5344CB8AC3E}">
        <p14:creationId xmlns:p14="http://schemas.microsoft.com/office/powerpoint/2010/main" val="32527712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ue/Gray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lvl1pPr>
              <a:defRPr>
                <a:solidFill>
                  <a:srgbClr val="6C6463"/>
                </a:solidFill>
              </a:defRPr>
            </a:lvl1pPr>
          </a:lstStyle>
          <a:p>
            <a:fld id="{F1C838E6-2EFE-2E47-BF15-73F64BC0A44F}" type="datetime1">
              <a:rPr lang="en-US" smtClean="0"/>
              <a:t>11/10/2022</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4121020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ue/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39C62A9A-2216-F44B-AFF9-136AA601C377}" type="datetime1">
              <a:rPr lang="en-US" smtClean="0"/>
              <a:t>11/10/2022</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226335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ue/Gray 1 Content + Bottom Photo">
    <p:bg>
      <p:bgPr>
        <a:solidFill>
          <a:srgbClr val="E7E7E5"/>
        </a:solidFill>
        <a:effectLst/>
      </p:bgPr>
    </p:bg>
    <p:spTree>
      <p:nvGrpSpPr>
        <p:cNvPr id="1" name=""/>
        <p:cNvGrpSpPr/>
        <p:nvPr/>
      </p:nvGrpSpPr>
      <p:grpSpPr>
        <a:xfrm>
          <a:off x="0" y="0"/>
          <a:ext cx="0" cy="0"/>
          <a:chOff x="0" y="0"/>
          <a:chExt cx="0" cy="0"/>
        </a:xfrm>
      </p:grpSpPr>
      <p:sp>
        <p:nvSpPr>
          <p:cNvPr id="15" name="Picture Placeholder 3"/>
          <p:cNvSpPr>
            <a:spLocks noGrp="1"/>
          </p:cNvSpPr>
          <p:nvPr>
            <p:ph type="pic" sz="quarter" idx="10" hasCustomPrompt="1"/>
          </p:nvPr>
        </p:nvSpPr>
        <p:spPr>
          <a:xfrm>
            <a:off x="152400" y="3429000"/>
            <a:ext cx="8839200" cy="3276600"/>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16"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BCCE5460-4FB7-5647-9AB1-CEF5116A5DCA}" type="datetime1">
              <a:rPr lang="en-US" smtClean="0"/>
              <a:pPr/>
              <a:t>11/10/2022</a:t>
            </a:fld>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38483867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ue/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7D8A49A0-1A63-6943-82D6-C193E6102C72}" type="datetime1">
              <a:rPr lang="en-US" smtClean="0"/>
              <a:pPr/>
              <a:t>11/10/2022</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2057400"/>
            <a:ext cx="3657600" cy="41148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0067B9"/>
                </a:solidFill>
              </a:defRPr>
            </a:lvl1pPr>
          </a:lstStyle>
          <a:p>
            <a:r>
              <a:rPr lang="en-US"/>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Tree>
    <p:extLst>
      <p:ext uri="{BB962C8B-B14F-4D97-AF65-F5344CB8AC3E}">
        <p14:creationId xmlns:p14="http://schemas.microsoft.com/office/powerpoint/2010/main" val="6824639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ue/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11/10/2022</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16" name="Title 1"/>
          <p:cNvSpPr>
            <a:spLocks noGrp="1"/>
          </p:cNvSpPr>
          <p:nvPr>
            <p:ph type="title" hasCustomPrompt="1"/>
          </p:nvPr>
        </p:nvSpPr>
        <p:spPr>
          <a:xfrm>
            <a:off x="4877104" y="2971800"/>
            <a:ext cx="3885896" cy="954107"/>
          </a:xfrm>
        </p:spPr>
        <p:txBody>
          <a:bodyPr wrap="square" anchor="b"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33879362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ue/White 1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11/10/2022</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13042319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ue/White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lvl1pPr>
              <a:defRPr>
                <a:solidFill>
                  <a:srgbClr val="6C6463"/>
                </a:solidFill>
              </a:defRPr>
            </a:lvl1pPr>
          </a:lstStyle>
          <a:p>
            <a:fld id="{F1C838E6-2EFE-2E47-BF15-73F64BC0A44F}" type="datetime1">
              <a:rPr lang="en-US" smtClean="0"/>
              <a:t>11/10/2022</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19751183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ue/White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39C62A9A-2216-F44B-AFF9-136AA601C377}" type="datetime1">
              <a:rPr lang="en-US" smtClean="0"/>
              <a:t>11/10/2022</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476668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ue/White 1 Content + Bottom Photo">
    <p:bg>
      <p:bgPr>
        <a:solidFill>
          <a:schemeClr val="bg1"/>
        </a:solidFill>
        <a:effectLst/>
      </p:bgPr>
    </p:bg>
    <p:spTree>
      <p:nvGrpSpPr>
        <p:cNvPr id="1" name=""/>
        <p:cNvGrpSpPr/>
        <p:nvPr/>
      </p:nvGrpSpPr>
      <p:grpSpPr>
        <a:xfrm>
          <a:off x="0" y="0"/>
          <a:ext cx="0" cy="0"/>
          <a:chOff x="0" y="0"/>
          <a:chExt cx="0" cy="0"/>
        </a:xfrm>
      </p:grpSpPr>
      <p:sp>
        <p:nvSpPr>
          <p:cNvPr id="15" name="Picture Placeholder 3"/>
          <p:cNvSpPr>
            <a:spLocks noGrp="1"/>
          </p:cNvSpPr>
          <p:nvPr>
            <p:ph type="pic" sz="quarter" idx="10" hasCustomPrompt="1"/>
          </p:nvPr>
        </p:nvSpPr>
        <p:spPr>
          <a:xfrm>
            <a:off x="152400" y="3429000"/>
            <a:ext cx="8839200" cy="32766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16"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BCCE5460-4FB7-5647-9AB1-CEF5116A5DCA}" type="datetime1">
              <a:rPr lang="en-US" smtClean="0"/>
              <a:pPr/>
              <a:t>11/10/2022</a:t>
            </a:fld>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31251040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ue/White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7D8A49A0-1A63-6943-82D6-C193E6102C72}" type="datetime1">
              <a:rPr lang="en-US" smtClean="0"/>
              <a:pPr/>
              <a:t>11/10/2022</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2057400"/>
            <a:ext cx="3657600" cy="41148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0067B9"/>
                </a:solidFill>
              </a:defRPr>
            </a:lvl1pPr>
          </a:lstStyle>
          <a:p>
            <a:r>
              <a:rPr lang="en-US"/>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Tree>
    <p:extLst>
      <p:ext uri="{BB962C8B-B14F-4D97-AF65-F5344CB8AC3E}">
        <p14:creationId xmlns:p14="http://schemas.microsoft.com/office/powerpoint/2010/main" val="1796746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Divider - Full Red">
    <p:bg>
      <p:bgPr>
        <a:solidFill>
          <a:srgbClr val="BA0C2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827782"/>
            <a:ext cx="5486400" cy="1077218"/>
          </a:xfrm>
        </p:spPr>
        <p:txBody>
          <a:bodyPr wrap="square" anchor="t" anchorCtr="0">
            <a:spAutoFit/>
          </a:bodyPr>
          <a:lstStyle>
            <a:lvl1pPr>
              <a:defRPr sz="3200">
                <a:solidFill>
                  <a:srgbClr val="FFFFFF"/>
                </a:solidFill>
              </a:defRPr>
            </a:lvl1pPr>
          </a:lstStyle>
          <a:p>
            <a:r>
              <a:rPr lang="en-US"/>
              <a:t>CLICK TO EDIT MASTER TITLE STYLE</a:t>
            </a:r>
          </a:p>
        </p:txBody>
      </p:sp>
      <p:sp>
        <p:nvSpPr>
          <p:cNvPr id="3" name="Date Placeholder 2"/>
          <p:cNvSpPr>
            <a:spLocks noGrp="1"/>
          </p:cNvSpPr>
          <p:nvPr>
            <p:ph type="dt" sz="half" idx="10"/>
          </p:nvPr>
        </p:nvSpPr>
        <p:spPr/>
        <p:txBody>
          <a:bodyPr/>
          <a:lstStyle>
            <a:lvl1pPr>
              <a:defRPr>
                <a:solidFill>
                  <a:srgbClr val="FFFFFF"/>
                </a:solidFill>
              </a:defRPr>
            </a:lvl1pPr>
          </a:lstStyle>
          <a:p>
            <a:fld id="{C3349C05-927F-3348-96DF-9086CF2761D6}" type="datetime1">
              <a:rPr lang="en-US" smtClean="0"/>
              <a:t>11/10/2022</a:t>
            </a:fld>
            <a:endParaRPr lang="en-US"/>
          </a:p>
        </p:txBody>
      </p:sp>
      <p:sp>
        <p:nvSpPr>
          <p:cNvPr id="4" name="Footer Placeholder 3"/>
          <p:cNvSpPr>
            <a:spLocks noGrp="1"/>
          </p:cNvSpPr>
          <p:nvPr>
            <p:ph type="ftr" sz="quarter" idx="11"/>
          </p:nvPr>
        </p:nvSpPr>
        <p:spPr/>
        <p:txBody>
          <a:bodyPr/>
          <a:lstStyle>
            <a:lvl1pPr>
              <a:defRPr>
                <a:solidFill>
                  <a:srgbClr val="FFFFFF"/>
                </a:solidFill>
              </a:defRPr>
            </a:lvl1pPr>
          </a:lstStyle>
          <a:p>
            <a:r>
              <a:rPr lang="en-US"/>
              <a:t>FOOTER GOES HERE</a:t>
            </a: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2782948-4DBE-204D-AB9E-B65E067054AE}" type="slidenum">
              <a:rPr lang="en-US" smtClean="0"/>
              <a:pPr/>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285" y="5943600"/>
            <a:ext cx="1524000" cy="457200"/>
          </a:xfrm>
          <a:prstGeom prst="rect">
            <a:avLst/>
          </a:prstGeom>
        </p:spPr>
      </p:pic>
      <p:cxnSp>
        <p:nvCxnSpPr>
          <p:cNvPr id="7" name="Straight Connector 6"/>
          <p:cNvCxnSpPr/>
          <p:nvPr userDrawn="1"/>
        </p:nvCxnSpPr>
        <p:spPr>
          <a:xfrm>
            <a:off x="746760" y="990600"/>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4963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ue/White Title + Lef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11/10/2022</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16" name="Title 1"/>
          <p:cNvSpPr>
            <a:spLocks noGrp="1"/>
          </p:cNvSpPr>
          <p:nvPr>
            <p:ph type="title" hasCustomPrompt="1"/>
          </p:nvPr>
        </p:nvSpPr>
        <p:spPr>
          <a:xfrm>
            <a:off x="4877104" y="2971800"/>
            <a:ext cx="3885896" cy="954107"/>
          </a:xfrm>
        </p:spPr>
        <p:txBody>
          <a:bodyPr wrap="square" anchor="ctr"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14473836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Header and Left Justified Text">
    <p:spTree>
      <p:nvGrpSpPr>
        <p:cNvPr id="1" name=""/>
        <p:cNvGrpSpPr/>
        <p:nvPr/>
      </p:nvGrpSpPr>
      <p:grpSpPr>
        <a:xfrm>
          <a:off x="0" y="0"/>
          <a:ext cx="0" cy="0"/>
          <a:chOff x="0" y="0"/>
          <a:chExt cx="0" cy="0"/>
        </a:xfrm>
      </p:grpSpPr>
      <p:sp>
        <p:nvSpPr>
          <p:cNvPr id="4" name="Title 1"/>
          <p:cNvSpPr>
            <a:spLocks noGrp="1"/>
          </p:cNvSpPr>
          <p:nvPr>
            <p:ph type="title" hasCustomPrompt="1"/>
          </p:nvPr>
        </p:nvSpPr>
        <p:spPr bwMode="auto">
          <a:xfrm>
            <a:off x="448041" y="1156445"/>
            <a:ext cx="8229600" cy="597049"/>
          </a:xfrm>
          <a:prstGeom prst="rect">
            <a:avLst/>
          </a:prstGeom>
          <a:noFill/>
          <a:ln w="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0" numCol="1" anchor="t" anchorCtr="0" compatLnSpc="1">
            <a:prstTxWarp prst="textNoShape">
              <a:avLst/>
            </a:prstTxWarp>
          </a:bodyPr>
          <a:lstStyle>
            <a:lvl1pPr>
              <a:defRPr sz="2400" cap="all" baseline="0">
                <a:solidFill>
                  <a:srgbClr val="C25700"/>
                </a:solidFill>
                <a:latin typeface="Arial" panose="020B0604020202020204" pitchFamily="34" charset="0"/>
                <a:cs typeface="Arial" panose="020B0604020202020204" pitchFamily="34" charset="0"/>
              </a:defRPr>
            </a:lvl1pPr>
          </a:lstStyle>
          <a:p>
            <a:r>
              <a:rPr lang="en-US" altLang="en-US"/>
              <a:t>HEADER HERE</a:t>
            </a:r>
          </a:p>
        </p:txBody>
      </p:sp>
      <p:sp>
        <p:nvSpPr>
          <p:cNvPr id="8" name="Text Placeholder 7"/>
          <p:cNvSpPr>
            <a:spLocks noGrp="1"/>
          </p:cNvSpPr>
          <p:nvPr>
            <p:ph type="body" sz="quarter" idx="10"/>
          </p:nvPr>
        </p:nvSpPr>
        <p:spPr>
          <a:xfrm>
            <a:off x="484191" y="2087563"/>
            <a:ext cx="8229599" cy="3291840"/>
          </a:xfrm>
          <a:prstGeom prst="rect">
            <a:avLst/>
          </a:prstGeom>
        </p:spPr>
        <p:txBody>
          <a:bodyPr/>
          <a:lstStyle>
            <a:lvl1pPr marL="0" indent="0">
              <a:buNone/>
              <a:defRPr sz="1350">
                <a:latin typeface="Arial" panose="020B0604020202020204" pitchFamily="34" charset="0"/>
                <a:cs typeface="Arial" panose="020B0604020202020204" pitchFamily="34" charset="0"/>
              </a:defRPr>
            </a:lvl1pPr>
            <a:lvl2pPr marL="342900" indent="0">
              <a:buNone/>
              <a:defRPr>
                <a:latin typeface="Arial" panose="020B0604020202020204" pitchFamily="34" charset="0"/>
                <a:cs typeface="Arial" panose="020B0604020202020204" pitchFamily="34" charset="0"/>
              </a:defRPr>
            </a:lvl2pPr>
            <a:lvl3pPr marL="685800" indent="0">
              <a:buNone/>
              <a:defRPr>
                <a:latin typeface="Arial" panose="020B0604020202020204" pitchFamily="34" charset="0"/>
                <a:cs typeface="Arial" panose="020B0604020202020204" pitchFamily="34" charset="0"/>
              </a:defRPr>
            </a:lvl3pPr>
            <a:lvl4pPr marL="1028700" indent="0">
              <a:buNone/>
              <a:defRPr>
                <a:latin typeface="Arial" panose="020B0604020202020204" pitchFamily="34" charset="0"/>
                <a:cs typeface="Arial" panose="020B0604020202020204" pitchFamily="34" charset="0"/>
              </a:defRPr>
            </a:lvl4pPr>
            <a:lvl5pPr marL="1371600" indent="0">
              <a:buNone/>
              <a:defRPr>
                <a:latin typeface="Arial" panose="020B0604020202020204" pitchFamily="34" charset="0"/>
                <a:cs typeface="Arial" panose="020B0604020202020204" pitchFamily="34" charset="0"/>
              </a:defRPr>
            </a:lvl5pPr>
          </a:lstStyle>
          <a:p>
            <a:pPr lvl="0"/>
            <a:r>
              <a:rPr lang="en-US"/>
              <a:t>Click to edit Master text styles</a:t>
            </a:r>
          </a:p>
          <a:p>
            <a:pPr lvl="0"/>
            <a:endParaRPr lang="en-US"/>
          </a:p>
        </p:txBody>
      </p:sp>
    </p:spTree>
    <p:extLst>
      <p:ext uri="{BB962C8B-B14F-4D97-AF65-F5344CB8AC3E}">
        <p14:creationId xmlns:p14="http://schemas.microsoft.com/office/powerpoint/2010/main" val="2809626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Gray 1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11/10/2022</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1116097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AB18E012-EC0C-1649-A039-CB178266D114}" type="datetime1">
              <a:rPr lang="en-US" smtClean="0"/>
              <a:t>11/10/2022</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986042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39C62A9A-2216-F44B-AFF9-136AA601C377}" type="datetime1">
              <a:rPr lang="en-US" smtClean="0"/>
              <a:t>11/10/2022</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90966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Gray 1 Content + Bottom Photo">
    <p:bg>
      <p:bgPr>
        <a:solidFill>
          <a:srgbClr val="E7E7E5"/>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3429000"/>
            <a:ext cx="8839200" cy="3276600"/>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11/10/2022</a:t>
            </a:fld>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a:t>CLICK TO EDIT MASTER TITLE STYLE</a:t>
            </a:r>
          </a:p>
        </p:txBody>
      </p:sp>
      <p:sp>
        <p:nvSpPr>
          <p:cNvPr id="14"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Tree>
    <p:extLst>
      <p:ext uri="{BB962C8B-B14F-4D97-AF65-F5344CB8AC3E}">
        <p14:creationId xmlns:p14="http://schemas.microsoft.com/office/powerpoint/2010/main" val="2470141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d/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11/10/2022</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2057401"/>
            <a:ext cx="3657600" cy="4114799"/>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BA0C2F"/>
                </a:solidFill>
              </a:defRPr>
            </a:lvl1pPr>
          </a:lstStyle>
          <a:p>
            <a:r>
              <a:rPr lang="en-US"/>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Tree>
    <p:extLst>
      <p:ext uri="{BB962C8B-B14F-4D97-AF65-F5344CB8AC3E}">
        <p14:creationId xmlns:p14="http://schemas.microsoft.com/office/powerpoint/2010/main" val="2560114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d/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11/10/2022</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16" name="Title 1"/>
          <p:cNvSpPr>
            <a:spLocks noGrp="1"/>
          </p:cNvSpPr>
          <p:nvPr>
            <p:ph type="title" hasCustomPrompt="1"/>
          </p:nvPr>
        </p:nvSpPr>
        <p:spPr>
          <a:xfrm>
            <a:off x="4877104" y="2971800"/>
            <a:ext cx="3885896" cy="954107"/>
          </a:xfrm>
        </p:spPr>
        <p:txBody>
          <a:bodyPr wrap="square" anchor="ctr"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4239252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6104" y="457200"/>
            <a:ext cx="7772400" cy="914400"/>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p:cNvSpPr>
            <a:spLocks noGrp="1"/>
          </p:cNvSpPr>
          <p:nvPr>
            <p:ph type="body" idx="1"/>
          </p:nvPr>
        </p:nvSpPr>
        <p:spPr>
          <a:xfrm>
            <a:off x="685800" y="1600200"/>
            <a:ext cx="7772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4" name="Date Placeholder 3"/>
          <p:cNvSpPr>
            <a:spLocks noGrp="1"/>
          </p:cNvSpPr>
          <p:nvPr>
            <p:ph type="dt" sz="half" idx="2"/>
          </p:nvPr>
        </p:nvSpPr>
        <p:spPr>
          <a:xfrm>
            <a:off x="152400" y="6530079"/>
            <a:ext cx="2133600" cy="184666"/>
          </a:xfrm>
          <a:prstGeom prst="rect">
            <a:avLst/>
          </a:prstGeom>
        </p:spPr>
        <p:txBody>
          <a:bodyPr vert="horz" lIns="91440" tIns="45720" rIns="91440" bIns="45720" rtlCol="0" anchor="ctr">
            <a:spAutoFit/>
          </a:bodyPr>
          <a:lstStyle>
            <a:lvl1pPr algn="l">
              <a:defRPr sz="600" b="0" i="0">
                <a:solidFill>
                  <a:srgbClr val="635C5B"/>
                </a:solidFill>
                <a:latin typeface="Gill Sans MT"/>
                <a:cs typeface="Gill Sans MT"/>
              </a:defRPr>
            </a:lvl1pPr>
          </a:lstStyle>
          <a:p>
            <a:fld id="{7C017F59-29DA-6F48-B92A-5AD511CC2D63}" type="datetime1">
              <a:rPr lang="en-US" smtClean="0"/>
              <a:pPr/>
              <a:t>11/10/2022</a:t>
            </a:fld>
            <a:endParaRPr lang="en-US"/>
          </a:p>
        </p:txBody>
      </p:sp>
      <p:sp>
        <p:nvSpPr>
          <p:cNvPr id="5" name="Footer Placeholder 4"/>
          <p:cNvSpPr>
            <a:spLocks noGrp="1"/>
          </p:cNvSpPr>
          <p:nvPr>
            <p:ph type="ftr" sz="quarter" idx="3"/>
          </p:nvPr>
        </p:nvSpPr>
        <p:spPr>
          <a:xfrm>
            <a:off x="3124200" y="6530079"/>
            <a:ext cx="2895600" cy="184666"/>
          </a:xfrm>
          <a:prstGeom prst="rect">
            <a:avLst/>
          </a:prstGeom>
        </p:spPr>
        <p:txBody>
          <a:bodyPr vert="horz" lIns="91440" tIns="45720" rIns="91440" bIns="45720" rtlCol="0" anchor="ctr">
            <a:spAutoFit/>
          </a:bodyPr>
          <a:lstStyle>
            <a:lvl1pPr algn="ctr">
              <a:defRPr sz="600" b="0" i="0">
                <a:solidFill>
                  <a:srgbClr val="635C5B"/>
                </a:solidFill>
                <a:latin typeface="Gill Sans MT"/>
                <a:cs typeface="Gill Sans MT"/>
              </a:defRPr>
            </a:lvl1pPr>
          </a:lstStyle>
          <a:p>
            <a:r>
              <a:rPr lang="en-US"/>
              <a:t>FOOTER GOES HERE</a:t>
            </a:r>
          </a:p>
        </p:txBody>
      </p:sp>
      <p:sp>
        <p:nvSpPr>
          <p:cNvPr id="6" name="Slide Number Placeholder 5"/>
          <p:cNvSpPr>
            <a:spLocks noGrp="1"/>
          </p:cNvSpPr>
          <p:nvPr>
            <p:ph type="sldNum" sz="quarter" idx="4"/>
          </p:nvPr>
        </p:nvSpPr>
        <p:spPr>
          <a:xfrm>
            <a:off x="6858000" y="6530079"/>
            <a:ext cx="2133600" cy="184666"/>
          </a:xfrm>
          <a:prstGeom prst="rect">
            <a:avLst/>
          </a:prstGeom>
        </p:spPr>
        <p:txBody>
          <a:bodyPr vert="horz" lIns="91440" tIns="45720" rIns="91440" bIns="45720" rtlCol="0" anchor="ctr">
            <a:spAutoFit/>
          </a:bodyPr>
          <a:lstStyle>
            <a:lvl1pPr algn="r">
              <a:defRPr sz="600" b="0" i="0">
                <a:solidFill>
                  <a:srgbClr val="635C5B"/>
                </a:solidFill>
                <a:latin typeface="Gill Sans MT"/>
                <a:cs typeface="Gill Sans MT"/>
              </a:defRPr>
            </a:lvl1pPr>
          </a:lstStyle>
          <a:p>
            <a:fld id="{42782948-4DBE-204D-AB9E-B65E067054AE}" type="slidenum">
              <a:rPr lang="en-US" smtClean="0"/>
              <a:pPr/>
              <a:t>‹#›</a:t>
            </a:fld>
            <a:endParaRPr lang="en-US"/>
          </a:p>
        </p:txBody>
      </p:sp>
      <p:sp>
        <p:nvSpPr>
          <p:cNvPr id="7" name="Frame 6"/>
          <p:cNvSpPr/>
          <p:nvPr/>
        </p:nvSpPr>
        <p:spPr>
          <a:xfrm>
            <a:off x="0" y="0"/>
            <a:ext cx="9144000" cy="6858000"/>
          </a:xfrm>
          <a:prstGeom prst="frame">
            <a:avLst>
              <a:gd name="adj1" fmla="val 2222"/>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solidFill>
                <a:srgbClr val="FFFFFF"/>
              </a:solidFill>
              <a:latin typeface="Gill Sans MT"/>
              <a:cs typeface="Gill Sans MT"/>
            </a:endParaRPr>
          </a:p>
        </p:txBody>
      </p:sp>
    </p:spTree>
    <p:extLst>
      <p:ext uri="{BB962C8B-B14F-4D97-AF65-F5344CB8AC3E}">
        <p14:creationId xmlns:p14="http://schemas.microsoft.com/office/powerpoint/2010/main" val="881333492"/>
      </p:ext>
    </p:extLst>
  </p:cSld>
  <p:clrMap bg1="lt1" tx1="dk1" bg2="lt2" tx2="dk2" accent1="accent1" accent2="accent2" accent3="accent3" accent4="accent4" accent5="accent5" accent6="accent6" hlink="hlink" folHlink="folHlink"/>
  <p:sldLayoutIdLst>
    <p:sldLayoutId id="2147483698" r:id="rId1"/>
    <p:sldLayoutId id="2147483674" r:id="rId2"/>
    <p:sldLayoutId id="2147483654" r:id="rId3"/>
    <p:sldLayoutId id="2147483708" r:id="rId4"/>
    <p:sldLayoutId id="2147483709" r:id="rId5"/>
    <p:sldLayoutId id="2147483710" r:id="rId6"/>
    <p:sldLayoutId id="2147483711" r:id="rId7"/>
    <p:sldLayoutId id="2147483712" r:id="rId8"/>
    <p:sldLayoutId id="2147483714" r:id="rId9"/>
    <p:sldLayoutId id="2147483722" r:id="rId10"/>
    <p:sldLayoutId id="2147483723" r:id="rId11"/>
    <p:sldLayoutId id="2147483724" r:id="rId12"/>
    <p:sldLayoutId id="2147483725" r:id="rId13"/>
    <p:sldLayoutId id="2147483726" r:id="rId14"/>
    <p:sldLayoutId id="2147483730" r:id="rId15"/>
    <p:sldLayoutId id="2147483696" r:id="rId16"/>
    <p:sldLayoutId id="2147483716" r:id="rId17"/>
    <p:sldLayoutId id="2147483717" r:id="rId18"/>
    <p:sldLayoutId id="2147483718" r:id="rId19"/>
    <p:sldLayoutId id="2147483686" r:id="rId20"/>
    <p:sldLayoutId id="2147483720" r:id="rId21"/>
    <p:sldLayoutId id="2147483699" r:id="rId22"/>
    <p:sldLayoutId id="2147483694" r:id="rId23"/>
    <p:sldLayoutId id="2147483731" r:id="rId24"/>
    <p:sldLayoutId id="2147483732" r:id="rId25"/>
    <p:sldLayoutId id="2147483733" r:id="rId26"/>
    <p:sldLayoutId id="2147483734" r:id="rId27"/>
    <p:sldLayoutId id="2147483735" r:id="rId28"/>
    <p:sldLayoutId id="2147483736" r:id="rId29"/>
    <p:sldLayoutId id="2147483737" r:id="rId30"/>
    <p:sldLayoutId id="2147483738" r:id="rId31"/>
  </p:sldLayoutIdLst>
  <p:hf hdr="0"/>
  <p:txStyles>
    <p:titleStyle>
      <a:lvl1pPr algn="l" defTabSz="457200" rtl="0" eaLnBrk="1" latinLnBrk="0" hangingPunct="1">
        <a:spcBef>
          <a:spcPct val="0"/>
        </a:spcBef>
        <a:buNone/>
        <a:defRPr sz="2800" b="0" i="0" kern="1200">
          <a:solidFill>
            <a:srgbClr val="BA0C2F"/>
          </a:solidFill>
          <a:latin typeface="Gill Sans MT"/>
          <a:ea typeface="+mj-ea"/>
          <a:cs typeface="Gill Sans MT"/>
        </a:defRPr>
      </a:lvl1pPr>
    </p:titleStyle>
    <p:bodyStyle>
      <a:lvl1pPr marL="230188"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mailto:mozrfaquestions@ftf-msp.org"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s://www.mspgrants.com/mozambique/"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hyperlink" Target="http://www.agrilinks.org/msp"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479B594D-EE2C-E248-B7F0-F679C2E525DC}" type="datetime1">
              <a:rPr lang="en-US" smtClean="0"/>
              <a:pPr/>
              <a:t>11/10/2022</a:t>
            </a:fld>
            <a:r>
              <a:rPr lang="en-US"/>
              <a:t>`1</a:t>
            </a:r>
          </a:p>
        </p:txBody>
      </p:sp>
      <p:sp>
        <p:nvSpPr>
          <p:cNvPr id="3" name="Footer Placeholder 2"/>
          <p:cNvSpPr>
            <a:spLocks noGrp="1"/>
          </p:cNvSpPr>
          <p:nvPr>
            <p:ph type="ftr" sz="quarter" idx="3"/>
          </p:nvPr>
        </p:nvSpPr>
        <p:spPr/>
        <p:txBody>
          <a:bodyPr/>
          <a:lstStyle/>
          <a:p>
            <a:r>
              <a:rPr lang="en-US" sz="800" b="0"/>
              <a:t>RFA-MOZ-001</a:t>
            </a:r>
            <a:endParaRPr lang="en-US"/>
          </a:p>
        </p:txBody>
      </p:sp>
      <p:sp>
        <p:nvSpPr>
          <p:cNvPr id="4" name="Slide Number Placeholder 3"/>
          <p:cNvSpPr>
            <a:spLocks noGrp="1"/>
          </p:cNvSpPr>
          <p:nvPr>
            <p:ph type="sldNum" sz="quarter" idx="4"/>
          </p:nvPr>
        </p:nvSpPr>
        <p:spPr/>
        <p:txBody>
          <a:bodyPr/>
          <a:lstStyle/>
          <a:p>
            <a:fld id="{42782948-4DBE-204D-AB9E-B65E067054AE}" type="slidenum">
              <a:rPr lang="en-US" smtClean="0"/>
              <a:pPr/>
              <a:t>1</a:t>
            </a:fld>
            <a:endParaRPr lang="en-US"/>
          </a:p>
        </p:txBody>
      </p:sp>
      <p:sp>
        <p:nvSpPr>
          <p:cNvPr id="12" name="Title 11"/>
          <p:cNvSpPr>
            <a:spLocks noGrp="1"/>
          </p:cNvSpPr>
          <p:nvPr>
            <p:ph type="ctrTitle"/>
          </p:nvPr>
        </p:nvSpPr>
        <p:spPr/>
        <p:txBody>
          <a:bodyPr>
            <a:normAutofit/>
          </a:bodyPr>
          <a:lstStyle/>
          <a:p>
            <a:r>
              <a:rPr lang="en-US" sz="3200"/>
              <a:t>Mozambique Applicants</a:t>
            </a:r>
            <a:r>
              <a:rPr lang="en-001" sz="3200"/>
              <a:t>’</a:t>
            </a:r>
            <a:r>
              <a:rPr lang="en-US" sz="3200"/>
              <a:t> Conference</a:t>
            </a:r>
            <a:br>
              <a:rPr lang="fr-FR" sz="3200"/>
            </a:br>
            <a:r>
              <a:rPr lang="en-US" sz="3200" b="0"/>
              <a:t>RFA-MOZ-001</a:t>
            </a:r>
            <a:endParaRPr lang="en-US">
              <a:solidFill>
                <a:srgbClr val="000000"/>
              </a:solidFill>
            </a:endParaRPr>
          </a:p>
        </p:txBody>
      </p:sp>
      <p:sp>
        <p:nvSpPr>
          <p:cNvPr id="13" name="Subtitle 12"/>
          <p:cNvSpPr>
            <a:spLocks noGrp="1"/>
          </p:cNvSpPr>
          <p:nvPr>
            <p:ph type="subTitle" idx="1"/>
          </p:nvPr>
        </p:nvSpPr>
        <p:spPr>
          <a:xfrm>
            <a:off x="685800" y="4114800"/>
            <a:ext cx="4953000" cy="1600200"/>
          </a:xfrm>
        </p:spPr>
        <p:txBody>
          <a:bodyPr vert="horz" lIns="91440" tIns="45720" rIns="91440" bIns="45720" rtlCol="0" anchor="t">
            <a:normAutofit fontScale="85000" lnSpcReduction="10000"/>
          </a:bodyPr>
          <a:lstStyle/>
          <a:p>
            <a:pPr marL="0" indent="0">
              <a:lnSpc>
                <a:spcPct val="120000"/>
              </a:lnSpc>
              <a:spcAft>
                <a:spcPts val="0"/>
              </a:spcAft>
              <a:buNone/>
            </a:pPr>
            <a:r>
              <a:rPr lang="en-US"/>
              <a:t>Kevin Vu, Engagement Manager</a:t>
            </a:r>
          </a:p>
          <a:p>
            <a:pPr marL="0" indent="0">
              <a:lnSpc>
                <a:spcPct val="120000"/>
              </a:lnSpc>
              <a:spcAft>
                <a:spcPts val="0"/>
              </a:spcAft>
              <a:buNone/>
            </a:pPr>
            <a:r>
              <a:rPr lang="en-001"/>
              <a:t>Godwin Protace</a:t>
            </a:r>
            <a:r>
              <a:rPr lang="en-US"/>
              <a:t>, </a:t>
            </a:r>
            <a:r>
              <a:rPr lang="en-001"/>
              <a:t>Interim </a:t>
            </a:r>
            <a:r>
              <a:rPr lang="en-US"/>
              <a:t>Grants Manager</a:t>
            </a:r>
          </a:p>
          <a:p>
            <a:pPr marL="0" indent="0">
              <a:lnSpc>
                <a:spcPct val="120000"/>
              </a:lnSpc>
              <a:spcAft>
                <a:spcPts val="0"/>
              </a:spcAft>
              <a:buNone/>
            </a:pPr>
            <a:r>
              <a:rPr lang="en-001"/>
              <a:t>Daniella Maor, </a:t>
            </a:r>
            <a:r>
              <a:rPr lang="en-US"/>
              <a:t>Senior Private Sector Engagement Advisor</a:t>
            </a:r>
          </a:p>
          <a:p>
            <a:pPr marL="0" indent="0">
              <a:lnSpc>
                <a:spcPct val="120000"/>
              </a:lnSpc>
              <a:spcAft>
                <a:spcPts val="0"/>
              </a:spcAft>
              <a:buNone/>
            </a:pPr>
            <a:endParaRPr lang="en-001"/>
          </a:p>
          <a:p>
            <a:r>
              <a:rPr lang="en-US" b="1"/>
              <a:t>November</a:t>
            </a:r>
            <a:r>
              <a:rPr lang="en-001" b="1"/>
              <a:t> </a:t>
            </a:r>
            <a:r>
              <a:rPr lang="en-US" b="1"/>
              <a:t>8, 2022</a:t>
            </a:r>
          </a:p>
          <a:p>
            <a:pPr>
              <a:buNone/>
            </a:pPr>
            <a:endParaRPr lang="en-US"/>
          </a:p>
        </p:txBody>
      </p:sp>
    </p:spTree>
    <p:extLst>
      <p:ext uri="{BB962C8B-B14F-4D97-AF65-F5344CB8AC3E}">
        <p14:creationId xmlns:p14="http://schemas.microsoft.com/office/powerpoint/2010/main" val="955244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685800" y="1905000"/>
            <a:ext cx="7772400" cy="4572000"/>
          </a:xfrm>
        </p:spPr>
        <p:txBody>
          <a:bodyPr>
            <a:normAutofit/>
          </a:bodyPr>
          <a:lstStyle/>
          <a:p>
            <a:pPr marL="742950" lvl="1" indent="-285750">
              <a:buFont typeface="Arial" panose="020B0604020202020204" pitchFamily="34" charset="0"/>
              <a:buChar char="•"/>
            </a:pPr>
            <a:r>
              <a:rPr lang="en-US" sz="2000"/>
              <a:t>Investment Funding - $250,000-</a:t>
            </a:r>
            <a:r>
              <a:rPr lang="en-001" sz="2000"/>
              <a:t>5</a:t>
            </a:r>
            <a:r>
              <a:rPr lang="en-US" sz="2000"/>
              <a:t>00,000  </a:t>
            </a:r>
          </a:p>
          <a:p>
            <a:pPr marL="457200" lvl="1" indent="0">
              <a:buNone/>
            </a:pPr>
            <a:endParaRPr lang="en-US" sz="2000"/>
          </a:p>
          <a:p>
            <a:pPr marL="742950" lvl="1" indent="-285750">
              <a:buFont typeface="Arial" panose="020B0604020202020204" pitchFamily="34" charset="0"/>
              <a:buChar char="•"/>
            </a:pPr>
            <a:r>
              <a:rPr lang="en-US" sz="2000"/>
              <a:t>Required Co-Investment – 1:1 Investment </a:t>
            </a:r>
            <a:r>
              <a:rPr lang="en-001" sz="2000"/>
              <a:t>(5:1 required if proposed activ</a:t>
            </a:r>
            <a:r>
              <a:rPr lang="en-US" sz="2000" err="1"/>
              <a:t>i</a:t>
            </a:r>
            <a:r>
              <a:rPr lang="en-001" sz="2000"/>
              <a:t>ties include loans or equity investments)</a:t>
            </a:r>
            <a:endParaRPr lang="en-US" sz="2000"/>
          </a:p>
          <a:p>
            <a:pPr marL="742950" lvl="1" indent="-285750">
              <a:buFont typeface="Arial" panose="020B0604020202020204" pitchFamily="34" charset="0"/>
              <a:buChar char="•"/>
            </a:pPr>
            <a:endParaRPr lang="en-US" sz="2000"/>
          </a:p>
          <a:p>
            <a:pPr marL="742950" lvl="1" indent="-285750">
              <a:buFont typeface="Arial" panose="020B0604020202020204" pitchFamily="34" charset="0"/>
              <a:buChar char="•"/>
            </a:pPr>
            <a:r>
              <a:rPr lang="en-US" sz="2000"/>
              <a:t>Period of Performance – 2-years</a:t>
            </a:r>
          </a:p>
          <a:p>
            <a:pPr lvl="1"/>
            <a:endParaRPr lang="en-US" sz="2000"/>
          </a:p>
          <a:p>
            <a:pPr marL="742950" lvl="1" indent="-285750">
              <a:buFont typeface="Arial" panose="020B0604020202020204" pitchFamily="34" charset="0"/>
              <a:buChar char="•"/>
            </a:pPr>
            <a:r>
              <a:rPr lang="en-US" sz="2000"/>
              <a:t>Grant Type – Performance-based grants (fixed amount award)</a:t>
            </a:r>
          </a:p>
        </p:txBody>
      </p:sp>
      <p:sp>
        <p:nvSpPr>
          <p:cNvPr id="4" name="Date Placeholder 3"/>
          <p:cNvSpPr>
            <a:spLocks noGrp="1"/>
          </p:cNvSpPr>
          <p:nvPr>
            <p:ph type="dt" sz="half" idx="2"/>
          </p:nvPr>
        </p:nvSpPr>
        <p:spPr/>
        <p:txBody>
          <a:bodyPr/>
          <a:lstStyle/>
          <a:p>
            <a:fld id="{F1C838E6-2EFE-2E47-BF15-73F64BC0A44F}" type="datetime1">
              <a:rPr lang="en-US" smtClean="0"/>
              <a:t>11/10/2022</a:t>
            </a:fld>
            <a:endParaRPr lang="en-US"/>
          </a:p>
        </p:txBody>
      </p:sp>
      <p:sp>
        <p:nvSpPr>
          <p:cNvPr id="5" name="Footer Placeholder 4"/>
          <p:cNvSpPr>
            <a:spLocks noGrp="1"/>
          </p:cNvSpPr>
          <p:nvPr>
            <p:ph type="ftr" sz="quarter" idx="3"/>
          </p:nvPr>
        </p:nvSpPr>
        <p:spPr/>
        <p:txBody>
          <a:bodyPr/>
          <a:lstStyle/>
          <a:p>
            <a:r>
              <a:rPr lang="en-US" sz="600" b="0"/>
              <a:t>RFA-MOZ-001</a:t>
            </a:r>
            <a:endParaRPr lang="en-US"/>
          </a:p>
        </p:txBody>
      </p:sp>
      <p:sp>
        <p:nvSpPr>
          <p:cNvPr id="6" name="Slide Number Placeholder 5"/>
          <p:cNvSpPr>
            <a:spLocks noGrp="1"/>
          </p:cNvSpPr>
          <p:nvPr>
            <p:ph type="sldNum" sz="quarter" idx="4"/>
          </p:nvPr>
        </p:nvSpPr>
        <p:spPr/>
        <p:txBody>
          <a:bodyPr/>
          <a:lstStyle/>
          <a:p>
            <a:fld id="{42782948-4DBE-204D-AB9E-B65E067054AE}" type="slidenum">
              <a:rPr lang="en-US" smtClean="0"/>
              <a:pPr/>
              <a:t>10</a:t>
            </a:fld>
            <a:endParaRPr lang="en-US"/>
          </a:p>
        </p:txBody>
      </p:sp>
      <p:sp>
        <p:nvSpPr>
          <p:cNvPr id="8" name="Title 7"/>
          <p:cNvSpPr>
            <a:spLocks noGrp="1"/>
          </p:cNvSpPr>
          <p:nvPr>
            <p:ph type="title"/>
          </p:nvPr>
        </p:nvSpPr>
        <p:spPr>
          <a:xfrm>
            <a:off x="686104" y="1153180"/>
            <a:ext cx="7772400" cy="523220"/>
          </a:xfrm>
        </p:spPr>
        <p:txBody>
          <a:bodyPr/>
          <a:lstStyle/>
          <a:p>
            <a:pPr algn="ctr"/>
            <a:r>
              <a:rPr lang="en-US" b="1">
                <a:solidFill>
                  <a:srgbClr val="651D32"/>
                </a:solidFill>
              </a:rPr>
              <a:t>Mozambique Partnership Facility Quick Facts</a:t>
            </a:r>
          </a:p>
        </p:txBody>
      </p:sp>
    </p:spTree>
    <p:extLst>
      <p:ext uri="{BB962C8B-B14F-4D97-AF65-F5344CB8AC3E}">
        <p14:creationId xmlns:p14="http://schemas.microsoft.com/office/powerpoint/2010/main" val="2926380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1"/>
          </p:nvPr>
        </p:nvSpPr>
        <p:spPr>
          <a:xfrm>
            <a:off x="686104" y="1600200"/>
            <a:ext cx="3581096" cy="4572000"/>
          </a:xfrm>
        </p:spPr>
        <p:txBody>
          <a:bodyPr/>
          <a:lstStyle/>
          <a:p>
            <a:r>
              <a:rPr lang="en-US"/>
              <a:t>Eligible applicants include:</a:t>
            </a:r>
          </a:p>
          <a:p>
            <a:pPr marL="742950" lvl="1" indent="-285750">
              <a:buFont typeface="Gill Sans MT" panose="020B0502020104020203" pitchFamily="34" charset="0"/>
              <a:buChar char="–"/>
            </a:pPr>
            <a:r>
              <a:rPr lang="en-001"/>
              <a:t>Companies </a:t>
            </a:r>
            <a:r>
              <a:rPr lang="en-US"/>
              <a:t>legally registered to operate in Mozambique at the time of award</a:t>
            </a:r>
            <a:endParaRPr lang="en-001"/>
          </a:p>
          <a:p>
            <a:pPr marL="742950" lvl="1" indent="-285750">
              <a:buFont typeface="Gill Sans MT" panose="020B0502020104020203" pitchFamily="34" charset="0"/>
              <a:buChar char="–"/>
            </a:pPr>
            <a:r>
              <a:rPr lang="en-US"/>
              <a:t>Financial institutions, investors, businesses, business service providers, industry/sector organizations, trade, or other private sector associations in the agriculture food systems.</a:t>
            </a:r>
            <a:endParaRPr lang="en-001"/>
          </a:p>
        </p:txBody>
      </p:sp>
      <p:sp>
        <p:nvSpPr>
          <p:cNvPr id="4" name="Date Placeholder 3"/>
          <p:cNvSpPr>
            <a:spLocks noGrp="1"/>
          </p:cNvSpPr>
          <p:nvPr>
            <p:ph type="dt" sz="half" idx="10"/>
          </p:nvPr>
        </p:nvSpPr>
        <p:spPr/>
        <p:txBody>
          <a:bodyPr/>
          <a:lstStyle/>
          <a:p>
            <a:fld id="{F1C838E6-2EFE-2E47-BF15-73F64BC0A44F}" type="datetime1">
              <a:rPr lang="en-US" smtClean="0"/>
              <a:t>11/10/2022</a:t>
            </a:fld>
            <a:endParaRPr lang="en-US"/>
          </a:p>
        </p:txBody>
      </p:sp>
      <p:sp>
        <p:nvSpPr>
          <p:cNvPr id="5" name="Footer Placeholder 4"/>
          <p:cNvSpPr>
            <a:spLocks noGrp="1"/>
          </p:cNvSpPr>
          <p:nvPr>
            <p:ph type="ftr" sz="quarter" idx="11"/>
          </p:nvPr>
        </p:nvSpPr>
        <p:spPr/>
        <p:txBody>
          <a:bodyPr/>
          <a:lstStyle/>
          <a:p>
            <a:r>
              <a:rPr lang="en-US" sz="600" b="0"/>
              <a:t>RFA-MOZ-001</a:t>
            </a:r>
            <a:endParaRPr lang="en-US"/>
          </a:p>
        </p:txBody>
      </p:sp>
      <p:sp>
        <p:nvSpPr>
          <p:cNvPr id="6" name="Slide Number Placeholder 5"/>
          <p:cNvSpPr>
            <a:spLocks noGrp="1"/>
          </p:cNvSpPr>
          <p:nvPr>
            <p:ph type="sldNum" sz="quarter" idx="12"/>
          </p:nvPr>
        </p:nvSpPr>
        <p:spPr/>
        <p:txBody>
          <a:bodyPr/>
          <a:lstStyle/>
          <a:p>
            <a:fld id="{42782948-4DBE-204D-AB9E-B65E067054AE}" type="slidenum">
              <a:rPr lang="en-US" smtClean="0"/>
              <a:pPr/>
              <a:t>11</a:t>
            </a:fld>
            <a:endParaRPr lang="en-US"/>
          </a:p>
        </p:txBody>
      </p:sp>
      <p:sp>
        <p:nvSpPr>
          <p:cNvPr id="8" name="Title 7"/>
          <p:cNvSpPr>
            <a:spLocks noGrp="1"/>
          </p:cNvSpPr>
          <p:nvPr>
            <p:ph type="title"/>
          </p:nvPr>
        </p:nvSpPr>
        <p:spPr>
          <a:xfrm>
            <a:off x="686104" y="848380"/>
            <a:ext cx="7772400" cy="523220"/>
          </a:xfrm>
        </p:spPr>
        <p:txBody>
          <a:bodyPr/>
          <a:lstStyle/>
          <a:p>
            <a:pPr algn="ctr"/>
            <a:r>
              <a:rPr lang="en-US">
                <a:solidFill>
                  <a:srgbClr val="651D32"/>
                </a:solidFill>
              </a:rPr>
              <a:t>Eligibility Information</a:t>
            </a:r>
          </a:p>
        </p:txBody>
      </p:sp>
      <p:sp>
        <p:nvSpPr>
          <p:cNvPr id="3" name="Content Placeholder 2">
            <a:extLst>
              <a:ext uri="{FF2B5EF4-FFF2-40B4-BE49-F238E27FC236}">
                <a16:creationId xmlns:a16="http://schemas.microsoft.com/office/drawing/2014/main" id="{8D21EEF9-5B8F-4F05-85B0-0EC7E9E49129}"/>
              </a:ext>
            </a:extLst>
          </p:cNvPr>
          <p:cNvSpPr>
            <a:spLocks noGrp="1"/>
          </p:cNvSpPr>
          <p:nvPr>
            <p:ph sz="half" idx="2"/>
          </p:nvPr>
        </p:nvSpPr>
        <p:spPr>
          <a:xfrm>
            <a:off x="5105400" y="1600200"/>
            <a:ext cx="3353104" cy="4572000"/>
          </a:xfrm>
        </p:spPr>
        <p:txBody>
          <a:bodyPr>
            <a:normAutofit fontScale="92500" lnSpcReduction="20000"/>
          </a:bodyPr>
          <a:lstStyle/>
          <a:p>
            <a:r>
              <a:rPr lang="en-US"/>
              <a:t>Ineligible applicants include:</a:t>
            </a:r>
          </a:p>
          <a:p>
            <a:pPr lvl="1"/>
            <a:r>
              <a:rPr lang="en-US"/>
              <a:t>NGOs, as the lead applicant;</a:t>
            </a:r>
          </a:p>
          <a:p>
            <a:pPr lvl="1"/>
            <a:r>
              <a:rPr lang="en-US"/>
              <a:t>Any entity listed in the U.S. government Excluded Parties List;</a:t>
            </a:r>
          </a:p>
          <a:p>
            <a:pPr lvl="1"/>
            <a:r>
              <a:rPr lang="en-US"/>
              <a:t>Any entity unable to obtain a Unique Entity Identifier (UEI);</a:t>
            </a:r>
          </a:p>
          <a:p>
            <a:pPr lvl="1"/>
            <a:r>
              <a:rPr lang="en-US"/>
              <a:t>Any Public International Organization (PIO);</a:t>
            </a:r>
          </a:p>
          <a:p>
            <a:pPr lvl="1"/>
            <a:r>
              <a:rPr lang="en-US"/>
              <a:t>Any entity affiliated with DAI or MSP directors, officers, or employees;</a:t>
            </a:r>
          </a:p>
          <a:p>
            <a:pPr lvl="1"/>
            <a:r>
              <a:rPr lang="en-US"/>
              <a:t>Any military organization, political party, labor union, or individual</a:t>
            </a:r>
          </a:p>
          <a:p>
            <a:endParaRPr lang="en-US"/>
          </a:p>
        </p:txBody>
      </p:sp>
    </p:spTree>
    <p:extLst>
      <p:ext uri="{BB962C8B-B14F-4D97-AF65-F5344CB8AC3E}">
        <p14:creationId xmlns:p14="http://schemas.microsoft.com/office/powerpoint/2010/main" val="800638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685800" y="1905000"/>
            <a:ext cx="7772400" cy="4572000"/>
          </a:xfrm>
        </p:spPr>
        <p:txBody>
          <a:bodyPr>
            <a:normAutofit/>
          </a:bodyPr>
          <a:lstStyle/>
          <a:p>
            <a:r>
              <a:rPr lang="en-US"/>
              <a:t>Cash investment from partner that takes place DURING the partnership (i.e. cannot be a past investment)</a:t>
            </a:r>
          </a:p>
          <a:p>
            <a:endParaRPr lang="en-US"/>
          </a:p>
          <a:p>
            <a:r>
              <a:rPr lang="en-US"/>
              <a:t>Examples of eligible costs: relevant staff time, materials, equipment, consulting services for studies or trainings.</a:t>
            </a:r>
          </a:p>
          <a:p>
            <a:endParaRPr lang="en-US"/>
          </a:p>
          <a:p>
            <a:r>
              <a:rPr lang="en-US"/>
              <a:t>Directly related to the partnership activities.</a:t>
            </a:r>
          </a:p>
        </p:txBody>
      </p:sp>
      <p:sp>
        <p:nvSpPr>
          <p:cNvPr id="4" name="Date Placeholder 3"/>
          <p:cNvSpPr>
            <a:spLocks noGrp="1"/>
          </p:cNvSpPr>
          <p:nvPr>
            <p:ph type="dt" sz="half" idx="2"/>
          </p:nvPr>
        </p:nvSpPr>
        <p:spPr/>
        <p:txBody>
          <a:bodyPr/>
          <a:lstStyle/>
          <a:p>
            <a:fld id="{F1C838E6-2EFE-2E47-BF15-73F64BC0A44F}" type="datetime1">
              <a:rPr lang="en-US" smtClean="0"/>
              <a:t>11/10/2022</a:t>
            </a:fld>
            <a:endParaRPr lang="en-US"/>
          </a:p>
        </p:txBody>
      </p:sp>
      <p:sp>
        <p:nvSpPr>
          <p:cNvPr id="5" name="Footer Placeholder 4"/>
          <p:cNvSpPr>
            <a:spLocks noGrp="1"/>
          </p:cNvSpPr>
          <p:nvPr>
            <p:ph type="ftr" sz="quarter" idx="3"/>
          </p:nvPr>
        </p:nvSpPr>
        <p:spPr/>
        <p:txBody>
          <a:bodyPr/>
          <a:lstStyle/>
          <a:p>
            <a:r>
              <a:rPr lang="en-US" sz="600" b="0"/>
              <a:t>RFA-MOZ-001</a:t>
            </a:r>
            <a:endParaRPr lang="en-US"/>
          </a:p>
        </p:txBody>
      </p:sp>
      <p:sp>
        <p:nvSpPr>
          <p:cNvPr id="6" name="Slide Number Placeholder 5"/>
          <p:cNvSpPr>
            <a:spLocks noGrp="1"/>
          </p:cNvSpPr>
          <p:nvPr>
            <p:ph type="sldNum" sz="quarter" idx="4"/>
          </p:nvPr>
        </p:nvSpPr>
        <p:spPr/>
        <p:txBody>
          <a:bodyPr/>
          <a:lstStyle/>
          <a:p>
            <a:fld id="{42782948-4DBE-204D-AB9E-B65E067054AE}" type="slidenum">
              <a:rPr lang="en-US" smtClean="0"/>
              <a:pPr/>
              <a:t>12</a:t>
            </a:fld>
            <a:endParaRPr lang="en-US"/>
          </a:p>
        </p:txBody>
      </p:sp>
      <p:sp>
        <p:nvSpPr>
          <p:cNvPr id="8" name="Title 7"/>
          <p:cNvSpPr>
            <a:spLocks noGrp="1"/>
          </p:cNvSpPr>
          <p:nvPr>
            <p:ph type="title"/>
          </p:nvPr>
        </p:nvSpPr>
        <p:spPr>
          <a:xfrm>
            <a:off x="686104" y="1153180"/>
            <a:ext cx="7772400" cy="523220"/>
          </a:xfrm>
        </p:spPr>
        <p:txBody>
          <a:bodyPr/>
          <a:lstStyle/>
          <a:p>
            <a:pPr algn="ctr"/>
            <a:r>
              <a:rPr lang="en-US" b="1">
                <a:solidFill>
                  <a:srgbClr val="651D32"/>
                </a:solidFill>
              </a:rPr>
              <a:t>What is Co-Investment?	</a:t>
            </a:r>
          </a:p>
        </p:txBody>
      </p:sp>
    </p:spTree>
    <p:extLst>
      <p:ext uri="{BB962C8B-B14F-4D97-AF65-F5344CB8AC3E}">
        <p14:creationId xmlns:p14="http://schemas.microsoft.com/office/powerpoint/2010/main" val="3248922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685800" y="1905000"/>
            <a:ext cx="7772400" cy="4572000"/>
          </a:xfrm>
        </p:spPr>
        <p:txBody>
          <a:bodyPr>
            <a:normAutofit/>
          </a:bodyPr>
          <a:lstStyle/>
          <a:p>
            <a:pPr marL="285750" indent="-285750">
              <a:spcAft>
                <a:spcPts val="1800"/>
              </a:spcAft>
              <a:buFont typeface="Arial" panose="020B0604020202020204" pitchFamily="34" charset="0"/>
              <a:buChar char="•"/>
            </a:pPr>
            <a:r>
              <a:rPr lang="en-US" sz="2000" b="1">
                <a:latin typeface="Arial" panose="020B0604020202020204" pitchFamily="34" charset="0"/>
                <a:cs typeface="Arial" panose="020B0604020202020204" pitchFamily="34" charset="0"/>
              </a:rPr>
              <a:t>RFA Release </a:t>
            </a:r>
            <a:r>
              <a:rPr lang="en-US" sz="2000">
                <a:latin typeface="Arial" panose="020B0604020202020204" pitchFamily="34" charset="0"/>
                <a:cs typeface="Arial" panose="020B0604020202020204" pitchFamily="34" charset="0"/>
              </a:rPr>
              <a:t>– October 25</a:t>
            </a:r>
          </a:p>
          <a:p>
            <a:pPr marL="285750" indent="-285750">
              <a:spcAft>
                <a:spcPts val="1800"/>
              </a:spcAft>
              <a:buFont typeface="Arial" panose="020B0604020202020204" pitchFamily="34" charset="0"/>
              <a:buChar char="•"/>
            </a:pPr>
            <a:r>
              <a:rPr lang="en-US" sz="2000" b="1">
                <a:latin typeface="Arial" panose="020B0604020202020204" pitchFamily="34" charset="0"/>
                <a:cs typeface="Arial" panose="020B0604020202020204" pitchFamily="34" charset="0"/>
              </a:rPr>
              <a:t>Applicants Conference </a:t>
            </a:r>
            <a:r>
              <a:rPr lang="en-US" sz="2000">
                <a:latin typeface="Arial" panose="020B0604020202020204" pitchFamily="34" charset="0"/>
                <a:cs typeface="Arial" panose="020B0604020202020204" pitchFamily="34" charset="0"/>
              </a:rPr>
              <a:t>– November 8</a:t>
            </a:r>
          </a:p>
          <a:p>
            <a:pPr marL="285750" indent="-285750">
              <a:spcAft>
                <a:spcPts val="1800"/>
              </a:spcAft>
              <a:buFont typeface="Arial" panose="020B0604020202020204" pitchFamily="34" charset="0"/>
              <a:buChar char="•"/>
            </a:pPr>
            <a:r>
              <a:rPr lang="en-US" sz="2000" b="1">
                <a:latin typeface="Arial" panose="020B0604020202020204" pitchFamily="34" charset="0"/>
                <a:cs typeface="Arial" panose="020B0604020202020204" pitchFamily="34" charset="0"/>
              </a:rPr>
              <a:t>Applications Due </a:t>
            </a:r>
            <a:r>
              <a:rPr lang="en-US" sz="2000">
                <a:latin typeface="Arial" panose="020B0604020202020204" pitchFamily="34" charset="0"/>
                <a:cs typeface="Arial" panose="020B0604020202020204" pitchFamily="34" charset="0"/>
              </a:rPr>
              <a:t>– December 30</a:t>
            </a:r>
          </a:p>
          <a:p>
            <a:pPr marL="285750" indent="-285750">
              <a:spcAft>
                <a:spcPts val="1800"/>
              </a:spcAft>
              <a:buFont typeface="Arial" panose="020B0604020202020204" pitchFamily="34" charset="0"/>
              <a:buChar char="•"/>
            </a:pPr>
            <a:r>
              <a:rPr lang="en-US" sz="2000" b="1">
                <a:latin typeface="Arial" panose="020B0604020202020204" pitchFamily="34" charset="0"/>
                <a:cs typeface="Arial" panose="020B0604020202020204" pitchFamily="34" charset="0"/>
              </a:rPr>
              <a:t>Selected Apparent Successful Applicants </a:t>
            </a:r>
            <a:r>
              <a:rPr lang="en-US" sz="2000">
                <a:latin typeface="Arial" panose="020B0604020202020204" pitchFamily="34" charset="0"/>
                <a:cs typeface="Arial" panose="020B0604020202020204" pitchFamily="34" charset="0"/>
              </a:rPr>
              <a:t>– January 2023</a:t>
            </a:r>
          </a:p>
          <a:p>
            <a:pPr marL="285750" indent="-285750">
              <a:spcAft>
                <a:spcPts val="1800"/>
              </a:spcAft>
              <a:buFont typeface="Arial" panose="020B0604020202020204" pitchFamily="34" charset="0"/>
              <a:buChar char="•"/>
            </a:pPr>
            <a:r>
              <a:rPr lang="en-US" sz="2000" b="1">
                <a:latin typeface="Arial" panose="020B0604020202020204" pitchFamily="34" charset="0"/>
                <a:cs typeface="Arial" panose="020B0604020202020204" pitchFamily="34" charset="0"/>
              </a:rPr>
              <a:t>Co-Development, Award Negotiation, Due Diligence, Cost Verification </a:t>
            </a:r>
            <a:r>
              <a:rPr lang="en-US" sz="2000">
                <a:latin typeface="Arial" panose="020B0604020202020204" pitchFamily="34" charset="0"/>
                <a:cs typeface="Arial" panose="020B0604020202020204" pitchFamily="34" charset="0"/>
              </a:rPr>
              <a:t>– January – May 2023</a:t>
            </a:r>
          </a:p>
          <a:p>
            <a:pPr marL="285750" indent="-285750">
              <a:spcAft>
                <a:spcPts val="1800"/>
              </a:spcAft>
              <a:buFont typeface="Arial" panose="020B0604020202020204" pitchFamily="34" charset="0"/>
              <a:buChar char="•"/>
            </a:pPr>
            <a:r>
              <a:rPr lang="en-US" sz="2000" b="1">
                <a:latin typeface="Arial" panose="020B0604020202020204" pitchFamily="34" charset="0"/>
                <a:cs typeface="Arial" panose="020B0604020202020204" pitchFamily="34" charset="0"/>
              </a:rPr>
              <a:t>Awards Begin </a:t>
            </a:r>
            <a:r>
              <a:rPr lang="en-US" sz="2000">
                <a:latin typeface="Arial" panose="020B0604020202020204" pitchFamily="34" charset="0"/>
                <a:cs typeface="Arial" panose="020B0604020202020204" pitchFamily="34" charset="0"/>
              </a:rPr>
              <a:t>– June 2023</a:t>
            </a:r>
            <a:endParaRPr lang="en-US" sz="2000" b="1">
              <a:latin typeface="Arial" panose="020B0604020202020204" pitchFamily="34" charset="0"/>
              <a:cs typeface="Arial" panose="020B0604020202020204" pitchFamily="34" charset="0"/>
            </a:endParaRPr>
          </a:p>
        </p:txBody>
      </p:sp>
      <p:sp>
        <p:nvSpPr>
          <p:cNvPr id="4" name="Date Placeholder 3"/>
          <p:cNvSpPr>
            <a:spLocks noGrp="1"/>
          </p:cNvSpPr>
          <p:nvPr>
            <p:ph type="dt" sz="half" idx="2"/>
          </p:nvPr>
        </p:nvSpPr>
        <p:spPr/>
        <p:txBody>
          <a:bodyPr/>
          <a:lstStyle/>
          <a:p>
            <a:fld id="{F1C838E6-2EFE-2E47-BF15-73F64BC0A44F}" type="datetime1">
              <a:rPr lang="en-US" smtClean="0"/>
              <a:t>11/10/2022</a:t>
            </a:fld>
            <a:endParaRPr lang="en-US"/>
          </a:p>
        </p:txBody>
      </p:sp>
      <p:sp>
        <p:nvSpPr>
          <p:cNvPr id="5" name="Footer Placeholder 4"/>
          <p:cNvSpPr>
            <a:spLocks noGrp="1"/>
          </p:cNvSpPr>
          <p:nvPr>
            <p:ph type="ftr" sz="quarter" idx="3"/>
          </p:nvPr>
        </p:nvSpPr>
        <p:spPr/>
        <p:txBody>
          <a:bodyPr/>
          <a:lstStyle/>
          <a:p>
            <a:r>
              <a:rPr lang="en-US" sz="600" b="0"/>
              <a:t>RFA-MOZ-001</a:t>
            </a:r>
            <a:endParaRPr lang="en-US"/>
          </a:p>
        </p:txBody>
      </p:sp>
      <p:sp>
        <p:nvSpPr>
          <p:cNvPr id="6" name="Slide Number Placeholder 5"/>
          <p:cNvSpPr>
            <a:spLocks noGrp="1"/>
          </p:cNvSpPr>
          <p:nvPr>
            <p:ph type="sldNum" sz="quarter" idx="4"/>
          </p:nvPr>
        </p:nvSpPr>
        <p:spPr/>
        <p:txBody>
          <a:bodyPr/>
          <a:lstStyle/>
          <a:p>
            <a:fld id="{42782948-4DBE-204D-AB9E-B65E067054AE}" type="slidenum">
              <a:rPr lang="en-US" smtClean="0"/>
              <a:pPr/>
              <a:t>13</a:t>
            </a:fld>
            <a:endParaRPr lang="en-US"/>
          </a:p>
        </p:txBody>
      </p:sp>
      <p:sp>
        <p:nvSpPr>
          <p:cNvPr id="8" name="Title 7"/>
          <p:cNvSpPr>
            <a:spLocks noGrp="1"/>
          </p:cNvSpPr>
          <p:nvPr>
            <p:ph type="title"/>
          </p:nvPr>
        </p:nvSpPr>
        <p:spPr>
          <a:xfrm>
            <a:off x="686104" y="1153180"/>
            <a:ext cx="7772400" cy="523220"/>
          </a:xfrm>
        </p:spPr>
        <p:txBody>
          <a:bodyPr/>
          <a:lstStyle/>
          <a:p>
            <a:pPr algn="ctr"/>
            <a:r>
              <a:rPr lang="en-US" b="1">
                <a:solidFill>
                  <a:srgbClr val="651D32"/>
                </a:solidFill>
              </a:rPr>
              <a:t>Mozambique Partnership Facility Timeline</a:t>
            </a:r>
          </a:p>
        </p:txBody>
      </p:sp>
    </p:spTree>
    <p:extLst>
      <p:ext uri="{BB962C8B-B14F-4D97-AF65-F5344CB8AC3E}">
        <p14:creationId xmlns:p14="http://schemas.microsoft.com/office/powerpoint/2010/main" val="3105973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685800" y="1905000"/>
            <a:ext cx="7772400" cy="4572000"/>
          </a:xfrm>
        </p:spPr>
        <p:txBody>
          <a:bodyPr>
            <a:normAutofit/>
          </a:bodyPr>
          <a:lstStyle/>
          <a:p>
            <a:r>
              <a:rPr lang="en-US"/>
              <a:t>Please share any questions regarding the process or the goals of the facility</a:t>
            </a:r>
          </a:p>
          <a:p>
            <a:endParaRPr lang="en-US"/>
          </a:p>
          <a:p>
            <a:r>
              <a:rPr lang="en-US"/>
              <a:t>Share any future questions with </a:t>
            </a:r>
            <a:r>
              <a:rPr lang="en-US">
                <a:hlinkClick r:id="rId3"/>
              </a:rPr>
              <a:t>mozrfaquestions@ftf-msp.org</a:t>
            </a:r>
            <a:r>
              <a:rPr lang="en-US"/>
              <a:t> and answers will be posted weekly to the MSP grants website.</a:t>
            </a:r>
          </a:p>
          <a:p>
            <a:pPr marL="0" indent="0">
              <a:buNone/>
            </a:pPr>
            <a:endParaRPr lang="en-US"/>
          </a:p>
          <a:p>
            <a:r>
              <a:rPr lang="en-US"/>
              <a:t>The RFA and all application templates may be found at </a:t>
            </a:r>
            <a:r>
              <a:rPr lang="en-US">
                <a:hlinkClick r:id="rId4"/>
              </a:rPr>
              <a:t>https://www.mspgrants.com/mozambique/</a:t>
            </a:r>
            <a:endParaRPr lang="en-US"/>
          </a:p>
        </p:txBody>
      </p:sp>
      <p:sp>
        <p:nvSpPr>
          <p:cNvPr id="4" name="Date Placeholder 3"/>
          <p:cNvSpPr>
            <a:spLocks noGrp="1"/>
          </p:cNvSpPr>
          <p:nvPr>
            <p:ph type="dt" sz="half" idx="2"/>
          </p:nvPr>
        </p:nvSpPr>
        <p:spPr/>
        <p:txBody>
          <a:bodyPr/>
          <a:lstStyle/>
          <a:p>
            <a:fld id="{F1C838E6-2EFE-2E47-BF15-73F64BC0A44F}" type="datetime1">
              <a:rPr lang="en-US" smtClean="0"/>
              <a:t>11/10/2022</a:t>
            </a:fld>
            <a:endParaRPr lang="en-US"/>
          </a:p>
        </p:txBody>
      </p:sp>
      <p:sp>
        <p:nvSpPr>
          <p:cNvPr id="5" name="Footer Placeholder 4"/>
          <p:cNvSpPr>
            <a:spLocks noGrp="1"/>
          </p:cNvSpPr>
          <p:nvPr>
            <p:ph type="ftr" sz="quarter" idx="3"/>
          </p:nvPr>
        </p:nvSpPr>
        <p:spPr/>
        <p:txBody>
          <a:bodyPr/>
          <a:lstStyle/>
          <a:p>
            <a:r>
              <a:rPr lang="en-US" sz="600" b="0"/>
              <a:t>RFA-MOZ-001</a:t>
            </a:r>
            <a:endParaRPr lang="en-US"/>
          </a:p>
        </p:txBody>
      </p:sp>
      <p:sp>
        <p:nvSpPr>
          <p:cNvPr id="6" name="Slide Number Placeholder 5"/>
          <p:cNvSpPr>
            <a:spLocks noGrp="1"/>
          </p:cNvSpPr>
          <p:nvPr>
            <p:ph type="sldNum" sz="quarter" idx="4"/>
          </p:nvPr>
        </p:nvSpPr>
        <p:spPr/>
        <p:txBody>
          <a:bodyPr/>
          <a:lstStyle/>
          <a:p>
            <a:fld id="{42782948-4DBE-204D-AB9E-B65E067054AE}" type="slidenum">
              <a:rPr lang="en-US" smtClean="0"/>
              <a:pPr/>
              <a:t>14</a:t>
            </a:fld>
            <a:endParaRPr lang="en-US"/>
          </a:p>
        </p:txBody>
      </p:sp>
      <p:sp>
        <p:nvSpPr>
          <p:cNvPr id="8" name="Title 7"/>
          <p:cNvSpPr>
            <a:spLocks noGrp="1"/>
          </p:cNvSpPr>
          <p:nvPr>
            <p:ph type="title"/>
          </p:nvPr>
        </p:nvSpPr>
        <p:spPr>
          <a:xfrm>
            <a:off x="686104" y="1153180"/>
            <a:ext cx="7772400" cy="523220"/>
          </a:xfrm>
        </p:spPr>
        <p:txBody>
          <a:bodyPr/>
          <a:lstStyle/>
          <a:p>
            <a:pPr algn="ctr"/>
            <a:r>
              <a:rPr lang="en-US" b="1">
                <a:solidFill>
                  <a:srgbClr val="651D32"/>
                </a:solidFill>
              </a:rPr>
              <a:t>Q&amp;A</a:t>
            </a:r>
          </a:p>
        </p:txBody>
      </p:sp>
    </p:spTree>
    <p:extLst>
      <p:ext uri="{BB962C8B-B14F-4D97-AF65-F5344CB8AC3E}">
        <p14:creationId xmlns:p14="http://schemas.microsoft.com/office/powerpoint/2010/main" val="51662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outdoor, tree, ground, person&#10;&#10;Description automatically generated">
            <a:extLst>
              <a:ext uri="{FF2B5EF4-FFF2-40B4-BE49-F238E27FC236}">
                <a16:creationId xmlns:a16="http://schemas.microsoft.com/office/drawing/2014/main" id="{08D42DB2-F9F0-4F80-9862-2A96BBDCDA9B}"/>
              </a:ext>
            </a:extLst>
          </p:cNvPr>
          <p:cNvPicPr>
            <a:picLocks noChangeAspect="1"/>
          </p:cNvPicPr>
          <p:nvPr/>
        </p:nvPicPr>
        <p:blipFill rotWithShape="1">
          <a:blip r:embed="rId2"/>
          <a:srcRect t="28629" b="27254"/>
          <a:stretch/>
        </p:blipFill>
        <p:spPr>
          <a:xfrm>
            <a:off x="152400" y="143255"/>
            <a:ext cx="8839200" cy="5571745"/>
          </a:xfrm>
          <a:prstGeom prst="rect">
            <a:avLst/>
          </a:prstGeom>
          <a:noFill/>
        </p:spPr>
      </p:pic>
      <p:sp>
        <p:nvSpPr>
          <p:cNvPr id="11" name="Title 10">
            <a:extLst>
              <a:ext uri="{FF2B5EF4-FFF2-40B4-BE49-F238E27FC236}">
                <a16:creationId xmlns:a16="http://schemas.microsoft.com/office/drawing/2014/main" id="{B41CCA6B-6ECB-4C30-8E00-9F2892BC81EE}"/>
              </a:ext>
            </a:extLst>
          </p:cNvPr>
          <p:cNvSpPr>
            <a:spLocks noGrp="1"/>
          </p:cNvSpPr>
          <p:nvPr>
            <p:ph type="title"/>
          </p:nvPr>
        </p:nvSpPr>
        <p:spPr>
          <a:xfrm>
            <a:off x="5257800" y="5791200"/>
            <a:ext cx="4648200" cy="1231106"/>
          </a:xfrm>
        </p:spPr>
        <p:txBody>
          <a:bodyPr/>
          <a:lstStyle/>
          <a:p>
            <a:r>
              <a:rPr lang="en-US" sz="2100"/>
              <a:t>mozrfaquestions@ftf-msp.org </a:t>
            </a:r>
            <a:br>
              <a:rPr lang="en-US" sz="2100"/>
            </a:br>
            <a:r>
              <a:rPr lang="en-US" sz="2100"/>
              <a:t>www.agrilinks.org/msp</a:t>
            </a:r>
            <a:br>
              <a:rPr lang="en-US"/>
            </a:br>
            <a:endParaRPr lang="en-US"/>
          </a:p>
        </p:txBody>
      </p:sp>
      <p:sp>
        <p:nvSpPr>
          <p:cNvPr id="3" name="Date Placeholder 2">
            <a:extLst>
              <a:ext uri="{FF2B5EF4-FFF2-40B4-BE49-F238E27FC236}">
                <a16:creationId xmlns:a16="http://schemas.microsoft.com/office/drawing/2014/main" id="{F9DCA975-40CB-442E-B47B-F7435B8670B8}"/>
              </a:ext>
            </a:extLst>
          </p:cNvPr>
          <p:cNvSpPr>
            <a:spLocks noGrp="1"/>
          </p:cNvSpPr>
          <p:nvPr>
            <p:ph type="dt" sz="half" idx="10"/>
          </p:nvPr>
        </p:nvSpPr>
        <p:spPr/>
        <p:txBody>
          <a:bodyPr anchor="ctr">
            <a:normAutofit/>
          </a:bodyPr>
          <a:lstStyle/>
          <a:p>
            <a:pPr>
              <a:spcAft>
                <a:spcPts val="600"/>
              </a:spcAft>
            </a:pPr>
            <a:fld id="{3F4168E2-91C5-9646-9F53-5B4E70AF759D}" type="datetime1">
              <a:rPr lang="en-US" smtClean="0"/>
              <a:pPr>
                <a:spcAft>
                  <a:spcPts val="600"/>
                </a:spcAft>
              </a:pPr>
              <a:t>11/10/2022</a:t>
            </a:fld>
            <a:endParaRPr lang="en-US"/>
          </a:p>
        </p:txBody>
      </p:sp>
      <p:sp>
        <p:nvSpPr>
          <p:cNvPr id="15" name="Footer Placeholder 3">
            <a:extLst>
              <a:ext uri="{FF2B5EF4-FFF2-40B4-BE49-F238E27FC236}">
                <a16:creationId xmlns:a16="http://schemas.microsoft.com/office/drawing/2014/main" id="{D21C7A08-8FD7-452A-B968-07BA85288914}"/>
              </a:ext>
            </a:extLst>
          </p:cNvPr>
          <p:cNvSpPr>
            <a:spLocks noGrp="1"/>
          </p:cNvSpPr>
          <p:nvPr>
            <p:ph type="ftr" sz="quarter" idx="11"/>
          </p:nvPr>
        </p:nvSpPr>
        <p:spPr/>
        <p:txBody>
          <a:bodyPr/>
          <a:lstStyle/>
          <a:p>
            <a:pPr>
              <a:spcAft>
                <a:spcPts val="600"/>
              </a:spcAft>
            </a:pPr>
            <a:r>
              <a:rPr lang="en-US"/>
              <a:t>FOOTER GOES HERE</a:t>
            </a:r>
          </a:p>
        </p:txBody>
      </p:sp>
      <p:sp>
        <p:nvSpPr>
          <p:cNvPr id="4" name="Slide Number Placeholder 3">
            <a:extLst>
              <a:ext uri="{FF2B5EF4-FFF2-40B4-BE49-F238E27FC236}">
                <a16:creationId xmlns:a16="http://schemas.microsoft.com/office/drawing/2014/main" id="{E98AF59A-060C-4B93-82FC-18982B327B4C}"/>
              </a:ext>
            </a:extLst>
          </p:cNvPr>
          <p:cNvSpPr>
            <a:spLocks noGrp="1"/>
          </p:cNvSpPr>
          <p:nvPr>
            <p:ph type="sldNum" sz="quarter" idx="12"/>
          </p:nvPr>
        </p:nvSpPr>
        <p:spPr/>
        <p:txBody>
          <a:bodyPr anchor="ctr">
            <a:normAutofit/>
          </a:bodyPr>
          <a:lstStyle/>
          <a:p>
            <a:pPr>
              <a:spcAft>
                <a:spcPts val="600"/>
              </a:spcAft>
            </a:pPr>
            <a:fld id="{42782948-4DBE-204D-AB9E-B65E067054AE}" type="slidenum">
              <a:rPr lang="en-US" smtClean="0"/>
              <a:pPr>
                <a:spcAft>
                  <a:spcPts val="600"/>
                </a:spcAft>
              </a:pPr>
              <a:t>15</a:t>
            </a:fld>
            <a:endParaRPr lang="en-US"/>
          </a:p>
        </p:txBody>
      </p:sp>
    </p:spTree>
    <p:extLst>
      <p:ext uri="{BB962C8B-B14F-4D97-AF65-F5344CB8AC3E}">
        <p14:creationId xmlns:p14="http://schemas.microsoft.com/office/powerpoint/2010/main" val="4081042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97F57F02-9C8D-9C43-8CF1-E7D544BE7C72}" type="datetime1">
              <a:rPr lang="en-US" smtClean="0"/>
              <a:pPr/>
              <a:t>11/10/2022</a:t>
            </a:fld>
            <a:endParaRPr lang="en-US"/>
          </a:p>
        </p:txBody>
      </p:sp>
      <p:sp>
        <p:nvSpPr>
          <p:cNvPr id="4" name="Footer Placeholder 3"/>
          <p:cNvSpPr>
            <a:spLocks noGrp="1"/>
          </p:cNvSpPr>
          <p:nvPr>
            <p:ph type="ftr" sz="quarter" idx="3"/>
          </p:nvPr>
        </p:nvSpPr>
        <p:spPr/>
        <p:txBody>
          <a:bodyPr/>
          <a:lstStyle/>
          <a:p>
            <a:r>
              <a:rPr lang="en-US" sz="700" b="0"/>
              <a:t>RFA-MOZ-001</a:t>
            </a:r>
            <a:endParaRPr lang="en-US"/>
          </a:p>
        </p:txBody>
      </p:sp>
      <p:sp>
        <p:nvSpPr>
          <p:cNvPr id="5" name="Slide Number Placeholder 4"/>
          <p:cNvSpPr>
            <a:spLocks noGrp="1"/>
          </p:cNvSpPr>
          <p:nvPr>
            <p:ph type="sldNum" sz="quarter" idx="4"/>
          </p:nvPr>
        </p:nvSpPr>
        <p:spPr/>
        <p:txBody>
          <a:bodyPr/>
          <a:lstStyle/>
          <a:p>
            <a:fld id="{42782948-4DBE-204D-AB9E-B65E067054AE}" type="slidenum">
              <a:rPr lang="en-US" smtClean="0"/>
              <a:pPr/>
              <a:t>2</a:t>
            </a:fld>
            <a:endParaRPr lang="en-US"/>
          </a:p>
        </p:txBody>
      </p:sp>
      <p:sp>
        <p:nvSpPr>
          <p:cNvPr id="3" name="Title 2"/>
          <p:cNvSpPr>
            <a:spLocks noGrp="1"/>
          </p:cNvSpPr>
          <p:nvPr>
            <p:ph type="ctrTitle"/>
          </p:nvPr>
        </p:nvSpPr>
        <p:spPr/>
        <p:txBody>
          <a:bodyPr/>
          <a:lstStyle/>
          <a:p>
            <a:r>
              <a:rPr lang="en-001" b="1" cap="none"/>
              <a:t>We will begin momentarily</a:t>
            </a:r>
            <a:endParaRPr lang="en-US">
              <a:solidFill>
                <a:srgbClr val="000000"/>
              </a:solidFill>
            </a:endParaRPr>
          </a:p>
        </p:txBody>
      </p:sp>
      <p:sp>
        <p:nvSpPr>
          <p:cNvPr id="6" name="Subtitle 5">
            <a:extLst>
              <a:ext uri="{FF2B5EF4-FFF2-40B4-BE49-F238E27FC236}">
                <a16:creationId xmlns:a16="http://schemas.microsoft.com/office/drawing/2014/main" id="{999F72B0-5C5F-48AD-8264-F2E67683A3B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43162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685800" y="2286000"/>
            <a:ext cx="7772400" cy="4572000"/>
          </a:xfrm>
        </p:spPr>
        <p:txBody>
          <a:bodyPr/>
          <a:lstStyle/>
          <a:p>
            <a:pPr marL="400050" indent="-400050">
              <a:spcAft>
                <a:spcPts val="0"/>
              </a:spcAft>
              <a:buFont typeface="+mj-lt"/>
              <a:buAutoNum type="romanUcPeriod"/>
            </a:pPr>
            <a:r>
              <a:rPr lang="en-US" b="1" i="0">
                <a:solidFill>
                  <a:srgbClr val="000000"/>
                </a:solidFill>
                <a:effectLst/>
                <a:latin typeface="Arial" panose="020B0604020202020204" pitchFamily="34" charset="0"/>
                <a:cs typeface="Arial" panose="020B0604020202020204" pitchFamily="34" charset="0"/>
              </a:rPr>
              <a:t>Opening Remarks from 				</a:t>
            </a:r>
          </a:p>
          <a:p>
            <a:pPr marL="0" indent="0">
              <a:buNone/>
            </a:pPr>
            <a:r>
              <a:rPr lang="en-US" b="1">
                <a:solidFill>
                  <a:srgbClr val="000000"/>
                </a:solidFill>
                <a:latin typeface="Arial" panose="020B0604020202020204" pitchFamily="34" charset="0"/>
                <a:cs typeface="Arial" panose="020B0604020202020204" pitchFamily="34" charset="0"/>
              </a:rPr>
              <a:t>	</a:t>
            </a:r>
            <a:r>
              <a:rPr lang="en-US" b="1" i="0">
                <a:solidFill>
                  <a:srgbClr val="000000"/>
                </a:solidFill>
                <a:effectLst/>
                <a:latin typeface="Arial" panose="020B0604020202020204" pitchFamily="34" charset="0"/>
                <a:cs typeface="Arial" panose="020B0604020202020204" pitchFamily="34" charset="0"/>
              </a:rPr>
              <a:t>USAID/Mozambique </a:t>
            </a:r>
            <a:r>
              <a:rPr lang="en-US" i="0">
                <a:solidFill>
                  <a:srgbClr val="000000"/>
                </a:solidFill>
                <a:effectLst/>
                <a:latin typeface="Arial" panose="020B0604020202020204" pitchFamily="34" charset="0"/>
                <a:cs typeface="Arial" panose="020B0604020202020204" pitchFamily="34" charset="0"/>
              </a:rPr>
              <a:t>................................................ 5 Minutes</a:t>
            </a:r>
            <a:endParaRPr lang="en-US" b="1" i="0">
              <a:solidFill>
                <a:srgbClr val="000000"/>
              </a:solidFill>
              <a:effectLst/>
              <a:latin typeface="Arial" panose="020B0604020202020204" pitchFamily="34" charset="0"/>
              <a:cs typeface="Arial" panose="020B0604020202020204" pitchFamily="34" charset="0"/>
            </a:endParaRPr>
          </a:p>
          <a:p>
            <a:pPr marL="400050" indent="-400050">
              <a:buFont typeface="+mj-lt"/>
              <a:buAutoNum type="romanUcPeriod" startAt="2"/>
            </a:pPr>
            <a:r>
              <a:rPr lang="en-US" b="1">
                <a:solidFill>
                  <a:srgbClr val="000000"/>
                </a:solidFill>
                <a:latin typeface="Arial" panose="020B0604020202020204" pitchFamily="34" charset="0"/>
                <a:cs typeface="Arial" panose="020B0604020202020204" pitchFamily="34" charset="0"/>
              </a:rPr>
              <a:t>Overview of MSP Activity</a:t>
            </a:r>
            <a:r>
              <a:rPr lang="en-US" b="1" i="0">
                <a:solidFill>
                  <a:srgbClr val="000000"/>
                </a:solidFill>
                <a:effectLst/>
                <a:latin typeface="Arial" panose="020B0604020202020204" pitchFamily="34" charset="0"/>
                <a:cs typeface="Arial" panose="020B0604020202020204" pitchFamily="34" charset="0"/>
              </a:rPr>
              <a:t> </a:t>
            </a:r>
            <a:r>
              <a:rPr lang="en-US" i="0">
                <a:solidFill>
                  <a:srgbClr val="000000"/>
                </a:solidFill>
                <a:effectLst/>
                <a:latin typeface="Arial" panose="020B0604020202020204" pitchFamily="34" charset="0"/>
                <a:cs typeface="Arial" panose="020B0604020202020204" pitchFamily="34" charset="0"/>
              </a:rPr>
              <a:t>........................................ 5 Minutes</a:t>
            </a:r>
            <a:endParaRPr lang="en-US" b="1">
              <a:solidFill>
                <a:srgbClr val="000000"/>
              </a:solidFill>
              <a:latin typeface="Arial" panose="020B0604020202020204" pitchFamily="34" charset="0"/>
              <a:cs typeface="Arial" panose="020B0604020202020204" pitchFamily="34" charset="0"/>
            </a:endParaRPr>
          </a:p>
          <a:p>
            <a:pPr marL="400050" indent="-400050">
              <a:buFont typeface="+mj-lt"/>
              <a:buAutoNum type="romanUcPeriod" startAt="2"/>
            </a:pPr>
            <a:r>
              <a:rPr lang="en-US" b="1">
                <a:solidFill>
                  <a:srgbClr val="000000"/>
                </a:solidFill>
                <a:latin typeface="Arial" panose="020B0604020202020204" pitchFamily="34" charset="0"/>
                <a:cs typeface="Arial" panose="020B0604020202020204" pitchFamily="34" charset="0"/>
              </a:rPr>
              <a:t>Gender Lens Investing</a:t>
            </a:r>
            <a:r>
              <a:rPr lang="en-US" b="1" i="0">
                <a:solidFill>
                  <a:srgbClr val="000000"/>
                </a:solidFill>
                <a:effectLst/>
                <a:latin typeface="Arial" panose="020B0604020202020204" pitchFamily="34" charset="0"/>
                <a:cs typeface="Arial" panose="020B0604020202020204" pitchFamily="34" charset="0"/>
              </a:rPr>
              <a:t> </a:t>
            </a:r>
            <a:r>
              <a:rPr lang="en-US" i="0">
                <a:solidFill>
                  <a:srgbClr val="000000"/>
                </a:solidFill>
                <a:effectLst/>
                <a:latin typeface="Arial" panose="020B0604020202020204" pitchFamily="34" charset="0"/>
                <a:cs typeface="Arial" panose="020B0604020202020204" pitchFamily="34" charset="0"/>
              </a:rPr>
              <a:t>............................................ 5 Minutes</a:t>
            </a:r>
            <a:endParaRPr lang="en-US" b="1">
              <a:solidFill>
                <a:srgbClr val="000000"/>
              </a:solidFill>
              <a:latin typeface="Arial" panose="020B0604020202020204" pitchFamily="34" charset="0"/>
              <a:cs typeface="Arial" panose="020B0604020202020204" pitchFamily="34" charset="0"/>
            </a:endParaRPr>
          </a:p>
          <a:p>
            <a:pPr marL="400050" indent="-400050">
              <a:buFont typeface="+mj-lt"/>
              <a:buAutoNum type="romanUcPeriod" startAt="2"/>
            </a:pPr>
            <a:r>
              <a:rPr lang="en-US" b="1">
                <a:solidFill>
                  <a:srgbClr val="000000"/>
                </a:solidFill>
                <a:latin typeface="Arial" panose="020B0604020202020204" pitchFamily="34" charset="0"/>
                <a:cs typeface="Arial" panose="020B0604020202020204" pitchFamily="34" charset="0"/>
              </a:rPr>
              <a:t>Award Details &amp; Timeline</a:t>
            </a:r>
            <a:r>
              <a:rPr lang="en-US" b="1" i="0">
                <a:solidFill>
                  <a:srgbClr val="000000"/>
                </a:solidFill>
                <a:effectLst/>
                <a:latin typeface="Arial" panose="020B0604020202020204" pitchFamily="34" charset="0"/>
                <a:cs typeface="Arial" panose="020B0604020202020204" pitchFamily="34" charset="0"/>
              </a:rPr>
              <a:t> </a:t>
            </a:r>
            <a:r>
              <a:rPr lang="en-US" i="0">
                <a:solidFill>
                  <a:srgbClr val="000000"/>
                </a:solidFill>
                <a:effectLst/>
                <a:latin typeface="Arial" panose="020B0604020202020204" pitchFamily="34" charset="0"/>
                <a:cs typeface="Arial" panose="020B0604020202020204" pitchFamily="34" charset="0"/>
              </a:rPr>
              <a:t>...................................... 10 Minutes</a:t>
            </a:r>
            <a:endParaRPr lang="en-US" b="1">
              <a:solidFill>
                <a:srgbClr val="000000"/>
              </a:solidFill>
              <a:latin typeface="Arial" panose="020B0604020202020204" pitchFamily="34" charset="0"/>
              <a:cs typeface="Arial" panose="020B0604020202020204" pitchFamily="34" charset="0"/>
            </a:endParaRPr>
          </a:p>
          <a:p>
            <a:pPr marL="400050" indent="-400050">
              <a:buFont typeface="+mj-lt"/>
              <a:buAutoNum type="romanUcPeriod" startAt="2"/>
            </a:pPr>
            <a:r>
              <a:rPr lang="en-US" b="1">
                <a:solidFill>
                  <a:srgbClr val="000000"/>
                </a:solidFill>
                <a:latin typeface="Arial" panose="020B0604020202020204" pitchFamily="34" charset="0"/>
                <a:cs typeface="Arial" panose="020B0604020202020204" pitchFamily="34" charset="0"/>
              </a:rPr>
              <a:t>Questions and Answers (Q&amp;A) </a:t>
            </a:r>
            <a:r>
              <a:rPr lang="en-US" i="0">
                <a:solidFill>
                  <a:srgbClr val="000000"/>
                </a:solidFill>
                <a:effectLst/>
                <a:latin typeface="Arial" panose="020B0604020202020204" pitchFamily="34" charset="0"/>
                <a:cs typeface="Arial" panose="020B0604020202020204" pitchFamily="34" charset="0"/>
              </a:rPr>
              <a:t>............................ 35+ Minutes</a:t>
            </a:r>
            <a:endParaRPr lang="en-US" b="1">
              <a:solidFill>
                <a:srgbClr val="000000"/>
              </a:solidFill>
              <a:latin typeface="Arial" panose="020B0604020202020204" pitchFamily="34" charset="0"/>
              <a:cs typeface="Arial" panose="020B0604020202020204" pitchFamily="34" charset="0"/>
            </a:endParaRPr>
          </a:p>
        </p:txBody>
      </p:sp>
      <p:sp>
        <p:nvSpPr>
          <p:cNvPr id="4" name="Date Placeholder 3"/>
          <p:cNvSpPr>
            <a:spLocks noGrp="1"/>
          </p:cNvSpPr>
          <p:nvPr>
            <p:ph type="dt" sz="half" idx="2"/>
          </p:nvPr>
        </p:nvSpPr>
        <p:spPr/>
        <p:txBody>
          <a:bodyPr/>
          <a:lstStyle/>
          <a:p>
            <a:fld id="{F1C838E6-2EFE-2E47-BF15-73F64BC0A44F}" type="datetime1">
              <a:rPr lang="en-US" smtClean="0"/>
              <a:t>11/10/2022</a:t>
            </a:fld>
            <a:endParaRPr lang="en-US"/>
          </a:p>
        </p:txBody>
      </p:sp>
      <p:sp>
        <p:nvSpPr>
          <p:cNvPr id="5" name="Footer Placeholder 4"/>
          <p:cNvSpPr>
            <a:spLocks noGrp="1"/>
          </p:cNvSpPr>
          <p:nvPr>
            <p:ph type="ftr" sz="quarter" idx="3"/>
          </p:nvPr>
        </p:nvSpPr>
        <p:spPr/>
        <p:txBody>
          <a:bodyPr/>
          <a:lstStyle/>
          <a:p>
            <a:r>
              <a:rPr lang="en-US" sz="600" b="0"/>
              <a:t>RFA-MOZ-001</a:t>
            </a:r>
            <a:endParaRPr lang="en-US"/>
          </a:p>
        </p:txBody>
      </p:sp>
      <p:sp>
        <p:nvSpPr>
          <p:cNvPr id="6" name="Slide Number Placeholder 5"/>
          <p:cNvSpPr>
            <a:spLocks noGrp="1"/>
          </p:cNvSpPr>
          <p:nvPr>
            <p:ph type="sldNum" sz="quarter" idx="4"/>
          </p:nvPr>
        </p:nvSpPr>
        <p:spPr/>
        <p:txBody>
          <a:bodyPr/>
          <a:lstStyle/>
          <a:p>
            <a:fld id="{42782948-4DBE-204D-AB9E-B65E067054AE}" type="slidenum">
              <a:rPr lang="en-US" smtClean="0"/>
              <a:pPr/>
              <a:t>3</a:t>
            </a:fld>
            <a:endParaRPr lang="en-US"/>
          </a:p>
        </p:txBody>
      </p:sp>
      <p:sp>
        <p:nvSpPr>
          <p:cNvPr id="8" name="Title 7"/>
          <p:cNvSpPr>
            <a:spLocks noGrp="1"/>
          </p:cNvSpPr>
          <p:nvPr>
            <p:ph type="title"/>
          </p:nvPr>
        </p:nvSpPr>
        <p:spPr>
          <a:xfrm>
            <a:off x="686104" y="1229380"/>
            <a:ext cx="7772400" cy="523220"/>
          </a:xfrm>
        </p:spPr>
        <p:txBody>
          <a:bodyPr/>
          <a:lstStyle/>
          <a:p>
            <a:pPr algn="ctr"/>
            <a:r>
              <a:rPr lang="en-US" b="1">
                <a:solidFill>
                  <a:srgbClr val="651D32"/>
                </a:solidFill>
              </a:rPr>
              <a:t>Agenda</a:t>
            </a:r>
            <a:endParaRPr lang="en-US" b="1"/>
          </a:p>
        </p:txBody>
      </p:sp>
    </p:spTree>
    <p:extLst>
      <p:ext uri="{BB962C8B-B14F-4D97-AF65-F5344CB8AC3E}">
        <p14:creationId xmlns:p14="http://schemas.microsoft.com/office/powerpoint/2010/main" val="3333651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43000" y="827782"/>
            <a:ext cx="7391400" cy="2908489"/>
          </a:xfrm>
        </p:spPr>
        <p:txBody>
          <a:bodyPr/>
          <a:lstStyle/>
          <a:p>
            <a:pPr marL="0" indent="0">
              <a:spcAft>
                <a:spcPts val="0"/>
              </a:spcAft>
              <a:buNone/>
            </a:pPr>
            <a:r>
              <a:rPr lang="en-US" sz="3200" b="1" err="1"/>
              <a:t>Phelisha</a:t>
            </a:r>
            <a:r>
              <a:rPr lang="en-US" sz="3200" b="1"/>
              <a:t> </a:t>
            </a:r>
            <a:r>
              <a:rPr lang="en-US" sz="3200" b="1" err="1"/>
              <a:t>Midy</a:t>
            </a:r>
            <a:br>
              <a:rPr lang="en-US" sz="3200" b="1"/>
            </a:br>
            <a:br>
              <a:rPr lang="en-US" sz="3200" b="1"/>
            </a:br>
            <a:r>
              <a:rPr lang="en-US" sz="2800" i="1"/>
              <a:t>Private Sector Economist and Deputy Ag Team Lead</a:t>
            </a:r>
            <a:br>
              <a:rPr lang="en-US" sz="2800" i="1"/>
            </a:br>
            <a:r>
              <a:rPr lang="en-US" sz="2800" i="1"/>
              <a:t>USAID/Mozambique</a:t>
            </a:r>
            <a:br>
              <a:rPr lang="en-US" i="1"/>
            </a:br>
            <a:endParaRPr lang="en-US" sz="3200" b="1"/>
          </a:p>
        </p:txBody>
      </p:sp>
      <p:sp>
        <p:nvSpPr>
          <p:cNvPr id="2" name="Date Placeholder 1"/>
          <p:cNvSpPr>
            <a:spLocks noGrp="1"/>
          </p:cNvSpPr>
          <p:nvPr>
            <p:ph type="dt" sz="half" idx="10"/>
          </p:nvPr>
        </p:nvSpPr>
        <p:spPr/>
        <p:txBody>
          <a:bodyPr/>
          <a:lstStyle/>
          <a:p>
            <a:fld id="{97F57F02-9C8D-9C43-8CF1-E7D544BE7C72}" type="datetime1">
              <a:rPr lang="en-US" smtClean="0"/>
              <a:pPr/>
              <a:t>11/10/2022</a:t>
            </a:fld>
            <a:endParaRPr lang="en-US"/>
          </a:p>
        </p:txBody>
      </p:sp>
      <p:sp>
        <p:nvSpPr>
          <p:cNvPr id="4" name="Footer Placeholder 3"/>
          <p:cNvSpPr>
            <a:spLocks noGrp="1"/>
          </p:cNvSpPr>
          <p:nvPr>
            <p:ph type="ftr" sz="quarter" idx="11"/>
          </p:nvPr>
        </p:nvSpPr>
        <p:spPr/>
        <p:txBody>
          <a:bodyPr/>
          <a:lstStyle/>
          <a:p>
            <a:r>
              <a:rPr lang="en-US" sz="700" b="0"/>
              <a:t>RFA-MOZ-001</a:t>
            </a:r>
            <a:endParaRPr lang="en-US"/>
          </a:p>
        </p:txBody>
      </p:sp>
      <p:sp>
        <p:nvSpPr>
          <p:cNvPr id="5" name="Slide Number Placeholder 4"/>
          <p:cNvSpPr>
            <a:spLocks noGrp="1"/>
          </p:cNvSpPr>
          <p:nvPr>
            <p:ph type="sldNum" sz="quarter" idx="12"/>
          </p:nvPr>
        </p:nvSpPr>
        <p:spPr/>
        <p:txBody>
          <a:bodyPr/>
          <a:lstStyle/>
          <a:p>
            <a:fld id="{42782948-4DBE-204D-AB9E-B65E067054AE}" type="slidenum">
              <a:rPr lang="en-US" smtClean="0"/>
              <a:pPr/>
              <a:t>4</a:t>
            </a:fld>
            <a:endParaRPr lang="en-US"/>
          </a:p>
        </p:txBody>
      </p:sp>
    </p:spTree>
    <p:extLst>
      <p:ext uri="{BB962C8B-B14F-4D97-AF65-F5344CB8AC3E}">
        <p14:creationId xmlns:p14="http://schemas.microsoft.com/office/powerpoint/2010/main" val="4054827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EEF131-4990-4797-8A96-18AFA70A7CFF}"/>
              </a:ext>
            </a:extLst>
          </p:cNvPr>
          <p:cNvPicPr>
            <a:picLocks noChangeAspect="1"/>
          </p:cNvPicPr>
          <p:nvPr/>
        </p:nvPicPr>
        <p:blipFill>
          <a:blip r:embed="rId3"/>
          <a:stretch>
            <a:fillRect/>
          </a:stretch>
        </p:blipFill>
        <p:spPr>
          <a:xfrm>
            <a:off x="76200" y="76200"/>
            <a:ext cx="8991600" cy="6629401"/>
          </a:xfrm>
          <a:prstGeom prst="rect">
            <a:avLst/>
          </a:prstGeom>
        </p:spPr>
      </p:pic>
      <p:sp>
        <p:nvSpPr>
          <p:cNvPr id="3" name="Content Placeholder 2">
            <a:extLst>
              <a:ext uri="{FF2B5EF4-FFF2-40B4-BE49-F238E27FC236}">
                <a16:creationId xmlns:a16="http://schemas.microsoft.com/office/drawing/2014/main" id="{DA50C9AE-021E-4BCF-B9F2-71EE327385E0}"/>
              </a:ext>
            </a:extLst>
          </p:cNvPr>
          <p:cNvSpPr>
            <a:spLocks noGrp="1"/>
          </p:cNvSpPr>
          <p:nvPr>
            <p:ph idx="1"/>
          </p:nvPr>
        </p:nvSpPr>
        <p:spPr>
          <a:xfrm>
            <a:off x="4038600" y="5638800"/>
            <a:ext cx="5007429" cy="914400"/>
          </a:xfrm>
        </p:spPr>
        <p:txBody>
          <a:bodyPr>
            <a:normAutofit fontScale="92500" lnSpcReduction="20000"/>
          </a:bodyPr>
          <a:lstStyle/>
          <a:p>
            <a:pPr marL="0" indent="0" algn="ctr">
              <a:lnSpc>
                <a:spcPct val="150000"/>
              </a:lnSpc>
              <a:spcAft>
                <a:spcPts val="0"/>
              </a:spcAft>
              <a:buNone/>
            </a:pPr>
            <a:r>
              <a:rPr lang="en-US" sz="1400">
                <a:solidFill>
                  <a:schemeClr val="bg1"/>
                </a:solidFill>
              </a:rPr>
              <a:t>Advancing learning and good practice on market systems development and private sector engagement</a:t>
            </a:r>
            <a:r>
              <a:rPr lang="en-US" sz="1800">
                <a:solidFill>
                  <a:schemeClr val="bg1"/>
                </a:solidFill>
              </a:rPr>
              <a:t>. </a:t>
            </a:r>
          </a:p>
          <a:p>
            <a:pPr marL="0" indent="0" algn="ctr">
              <a:lnSpc>
                <a:spcPct val="150000"/>
              </a:lnSpc>
              <a:buNone/>
            </a:pPr>
            <a:r>
              <a:rPr lang="en-US" sz="1100">
                <a:solidFill>
                  <a:schemeClr val="bg1"/>
                </a:solidFill>
                <a:latin typeface="Gill Sans MT" panose="020B0502020104020203" pitchFamily="34" charset="77"/>
                <a:hlinkClick r:id="rId4">
                  <a:extLst>
                    <a:ext uri="{A12FA001-AC4F-418D-AE19-62706E023703}">
                      <ahyp:hlinkClr xmlns:ahyp="http://schemas.microsoft.com/office/drawing/2018/hyperlinkcolor" val="tx"/>
                    </a:ext>
                  </a:extLst>
                </a:hlinkClick>
              </a:rPr>
              <a:t>www.agrilinks.org/msp</a:t>
            </a:r>
            <a:endParaRPr lang="en-US" sz="1000">
              <a:solidFill>
                <a:schemeClr val="bg1"/>
              </a:solidFill>
            </a:endParaRPr>
          </a:p>
        </p:txBody>
      </p:sp>
      <p:sp>
        <p:nvSpPr>
          <p:cNvPr id="2" name="Title 1">
            <a:extLst>
              <a:ext uri="{FF2B5EF4-FFF2-40B4-BE49-F238E27FC236}">
                <a16:creationId xmlns:a16="http://schemas.microsoft.com/office/drawing/2014/main" id="{254FDCBC-5AF5-304A-BFEF-EEDB15562A44}"/>
              </a:ext>
            </a:extLst>
          </p:cNvPr>
          <p:cNvSpPr>
            <a:spLocks noGrp="1"/>
          </p:cNvSpPr>
          <p:nvPr>
            <p:ph type="title"/>
          </p:nvPr>
        </p:nvSpPr>
        <p:spPr>
          <a:xfrm>
            <a:off x="3777343" y="3962400"/>
            <a:ext cx="5290457" cy="1754326"/>
          </a:xfrm>
        </p:spPr>
        <p:txBody>
          <a:bodyPr/>
          <a:lstStyle/>
          <a:p>
            <a:pPr algn="r"/>
            <a:r>
              <a:rPr lang="en-US" sz="3600">
                <a:solidFill>
                  <a:schemeClr val="bg1"/>
                </a:solidFill>
              </a:rPr>
              <a:t>MARKET SYSTEMS AND PARTNERSHIPS ACTIVITY</a:t>
            </a:r>
          </a:p>
        </p:txBody>
      </p:sp>
      <p:sp>
        <p:nvSpPr>
          <p:cNvPr id="5" name="Text Placeholder 4">
            <a:extLst>
              <a:ext uri="{FF2B5EF4-FFF2-40B4-BE49-F238E27FC236}">
                <a16:creationId xmlns:a16="http://schemas.microsoft.com/office/drawing/2014/main" id="{52632402-554C-4B5A-8BCC-9F4AF2ADF27D}"/>
              </a:ext>
            </a:extLst>
          </p:cNvPr>
          <p:cNvSpPr>
            <a:spLocks noGrp="1"/>
          </p:cNvSpPr>
          <p:nvPr>
            <p:ph type="body" sz="quarter" idx="12"/>
          </p:nvPr>
        </p:nvSpPr>
        <p:spPr/>
        <p:txBody>
          <a:bodyPr/>
          <a:lstStyle/>
          <a:p>
            <a:endParaRPr lang="en-US"/>
          </a:p>
        </p:txBody>
      </p:sp>
      <p:sp>
        <p:nvSpPr>
          <p:cNvPr id="7" name="Text Placeholder 5">
            <a:extLst>
              <a:ext uri="{FF2B5EF4-FFF2-40B4-BE49-F238E27FC236}">
                <a16:creationId xmlns:a16="http://schemas.microsoft.com/office/drawing/2014/main" id="{EFF96AA9-0451-4341-8C37-E05E13116E89}"/>
              </a:ext>
            </a:extLst>
          </p:cNvPr>
          <p:cNvSpPr txBox="1">
            <a:spLocks/>
          </p:cNvSpPr>
          <p:nvPr/>
        </p:nvSpPr>
        <p:spPr>
          <a:xfrm>
            <a:off x="4879942" y="2407677"/>
            <a:ext cx="3322374" cy="1252237"/>
          </a:xfrm>
          <a:prstGeom prst="rect">
            <a:avLst/>
          </a:prstGeom>
        </p:spPr>
        <p:txBody>
          <a:bodyPr>
            <a:noAutofit/>
          </a:bodyPr>
          <a:lstStyle>
            <a:lvl1pPr marL="285750" marR="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lang="en-US" sz="1800" kern="1200" dirty="0" smtClean="0">
                <a:solidFill>
                  <a:schemeClr val="tx1"/>
                </a:solidFill>
                <a:latin typeface="Arial"/>
                <a:ea typeface="+mn-ea"/>
                <a:cs typeface="Arial"/>
              </a:defRPr>
            </a:lvl1pPr>
            <a:lvl2pPr marL="457200" indent="0" algn="l" defTabSz="457200" rtl="0" eaLnBrk="1" latinLnBrk="0" hangingPunct="1">
              <a:spcBef>
                <a:spcPct val="20000"/>
              </a:spcBef>
              <a:buFont typeface="Arial"/>
              <a:buNone/>
              <a:defRPr sz="2800" kern="1200">
                <a:solidFill>
                  <a:schemeClr val="tx1"/>
                </a:solidFill>
                <a:latin typeface="Arial" panose="020B0604020202020204" pitchFamily="34" charset="0"/>
                <a:ea typeface="+mn-ea"/>
                <a:cs typeface="Arial" panose="020B0604020202020204" pitchFamily="34" charset="0"/>
              </a:defRPr>
            </a:lvl2pPr>
            <a:lvl3pPr marL="914400" indent="0" algn="l" defTabSz="457200" rtl="0" eaLnBrk="1" latinLnBrk="0" hangingPunct="1">
              <a:spcBef>
                <a:spcPct val="20000"/>
              </a:spcBef>
              <a:buFont typeface="Arial"/>
              <a:buNone/>
              <a:defRPr sz="2400" kern="1200">
                <a:solidFill>
                  <a:schemeClr val="tx1"/>
                </a:solidFill>
                <a:latin typeface="Arial" panose="020B0604020202020204" pitchFamily="34" charset="0"/>
                <a:ea typeface="+mn-ea"/>
                <a:cs typeface="Arial" panose="020B0604020202020204" pitchFamily="34" charset="0"/>
              </a:defRPr>
            </a:lvl3pPr>
            <a:lvl4pPr marL="137160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4pPr>
            <a:lvl5pPr marL="182880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50000"/>
              </a:lnSpc>
              <a:buNone/>
            </a:pPr>
            <a:endParaRPr lang="en-US">
              <a:solidFill>
                <a:srgbClr val="C25700"/>
              </a:solidFill>
              <a:latin typeface="Gill Sans MT" panose="020B0502020104020203" pitchFamily="34" charset="77"/>
            </a:endParaRPr>
          </a:p>
        </p:txBody>
      </p:sp>
    </p:spTree>
    <p:extLst>
      <p:ext uri="{BB962C8B-B14F-4D97-AF65-F5344CB8AC3E}">
        <p14:creationId xmlns:p14="http://schemas.microsoft.com/office/powerpoint/2010/main" val="737233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685800" y="1981200"/>
            <a:ext cx="7772400" cy="4572000"/>
          </a:xfrm>
        </p:spPr>
        <p:txBody>
          <a:bodyPr/>
          <a:lstStyle/>
          <a:p>
            <a:r>
              <a:rPr lang="en-US"/>
              <a:t>USAID investment </a:t>
            </a:r>
            <a:r>
              <a:rPr lang="en-US" b="1"/>
              <a:t>reduces risk </a:t>
            </a:r>
            <a:r>
              <a:rPr lang="en-US"/>
              <a:t>to firms to invest, innovate, and engage in areas outside of normal business practices but within its core business interests.</a:t>
            </a:r>
          </a:p>
          <a:p>
            <a:endParaRPr lang="en-US"/>
          </a:p>
          <a:p>
            <a:r>
              <a:rPr lang="en-US"/>
              <a:t>Business solutions can have a </a:t>
            </a:r>
            <a:r>
              <a:rPr lang="en-US" b="1"/>
              <a:t>positive development impact</a:t>
            </a:r>
          </a:p>
          <a:p>
            <a:endParaRPr lang="en-US"/>
          </a:p>
          <a:p>
            <a:r>
              <a:rPr lang="en-US"/>
              <a:t>Investing with the private sector results in more </a:t>
            </a:r>
            <a:r>
              <a:rPr lang="en-US" b="1"/>
              <a:t>sustainable, market-oriented solutions</a:t>
            </a:r>
          </a:p>
        </p:txBody>
      </p:sp>
      <p:sp>
        <p:nvSpPr>
          <p:cNvPr id="4" name="Date Placeholder 3"/>
          <p:cNvSpPr>
            <a:spLocks noGrp="1"/>
          </p:cNvSpPr>
          <p:nvPr>
            <p:ph type="dt" sz="half" idx="2"/>
          </p:nvPr>
        </p:nvSpPr>
        <p:spPr/>
        <p:txBody>
          <a:bodyPr/>
          <a:lstStyle/>
          <a:p>
            <a:fld id="{F1C838E6-2EFE-2E47-BF15-73F64BC0A44F}" type="datetime1">
              <a:rPr lang="en-US" smtClean="0"/>
              <a:t>11/10/2022</a:t>
            </a:fld>
            <a:endParaRPr lang="en-US"/>
          </a:p>
        </p:txBody>
      </p:sp>
      <p:sp>
        <p:nvSpPr>
          <p:cNvPr id="5" name="Footer Placeholder 4"/>
          <p:cNvSpPr>
            <a:spLocks noGrp="1"/>
          </p:cNvSpPr>
          <p:nvPr>
            <p:ph type="ftr" sz="quarter" idx="3"/>
          </p:nvPr>
        </p:nvSpPr>
        <p:spPr/>
        <p:txBody>
          <a:bodyPr/>
          <a:lstStyle/>
          <a:p>
            <a:r>
              <a:rPr lang="en-US" sz="600" b="0"/>
              <a:t>RFA-MOZ-001</a:t>
            </a:r>
            <a:endParaRPr lang="en-US"/>
          </a:p>
        </p:txBody>
      </p:sp>
      <p:sp>
        <p:nvSpPr>
          <p:cNvPr id="6" name="Slide Number Placeholder 5"/>
          <p:cNvSpPr>
            <a:spLocks noGrp="1"/>
          </p:cNvSpPr>
          <p:nvPr>
            <p:ph type="sldNum" sz="quarter" idx="4"/>
          </p:nvPr>
        </p:nvSpPr>
        <p:spPr/>
        <p:txBody>
          <a:bodyPr/>
          <a:lstStyle/>
          <a:p>
            <a:fld id="{42782948-4DBE-204D-AB9E-B65E067054AE}" type="slidenum">
              <a:rPr lang="en-US" smtClean="0"/>
              <a:pPr/>
              <a:t>6</a:t>
            </a:fld>
            <a:endParaRPr lang="en-US"/>
          </a:p>
        </p:txBody>
      </p:sp>
      <p:sp>
        <p:nvSpPr>
          <p:cNvPr id="8" name="Title 7"/>
          <p:cNvSpPr>
            <a:spLocks noGrp="1"/>
          </p:cNvSpPr>
          <p:nvPr>
            <p:ph type="title"/>
          </p:nvPr>
        </p:nvSpPr>
        <p:spPr>
          <a:xfrm>
            <a:off x="686104" y="798493"/>
            <a:ext cx="7772400" cy="954107"/>
          </a:xfrm>
        </p:spPr>
        <p:txBody>
          <a:bodyPr/>
          <a:lstStyle/>
          <a:p>
            <a:r>
              <a:rPr lang="en-US" b="1">
                <a:solidFill>
                  <a:srgbClr val="651D32"/>
                </a:solidFill>
              </a:rPr>
              <a:t>Why does USAID want to co-invest with the private sector?</a:t>
            </a:r>
            <a:endParaRPr lang="en-US" b="1"/>
          </a:p>
        </p:txBody>
      </p:sp>
    </p:spTree>
    <p:extLst>
      <p:ext uri="{BB962C8B-B14F-4D97-AF65-F5344CB8AC3E}">
        <p14:creationId xmlns:p14="http://schemas.microsoft.com/office/powerpoint/2010/main" val="3350478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685800" y="1513820"/>
            <a:ext cx="7772400" cy="4572000"/>
          </a:xfrm>
        </p:spPr>
        <p:txBody>
          <a:bodyPr>
            <a:normAutofit fontScale="92500" lnSpcReduction="20000"/>
          </a:bodyPr>
          <a:lstStyle/>
          <a:p>
            <a:pPr marL="0" indent="0">
              <a:buNone/>
            </a:pPr>
            <a:r>
              <a:rPr lang="en-US" i="1" u="none" strike="noStrike">
                <a:effectLst/>
                <a:latin typeface="Arial" panose="020B0604020202020204" pitchFamily="34" charset="0"/>
              </a:rPr>
              <a:t>MSP is a </a:t>
            </a:r>
            <a:r>
              <a:rPr lang="en-US" b="1" i="1" u="none" strike="noStrike">
                <a:effectLst/>
                <a:latin typeface="Arial" panose="020B0604020202020204" pitchFamily="34" charset="0"/>
              </a:rPr>
              <a:t>gender-led investor </a:t>
            </a:r>
            <a:r>
              <a:rPr lang="en-US" i="1" u="none" strike="noStrike">
                <a:effectLst/>
                <a:latin typeface="Arial" panose="020B0604020202020204" pitchFamily="34" charset="0"/>
              </a:rPr>
              <a:t>that deliberately incorporates gender factors into investment analysis, solicitation, and partnership design to improve social and business outcomes. </a:t>
            </a:r>
            <a:r>
              <a:rPr lang="en-US" i="1"/>
              <a:t>MSP always seeks opportunities to positively impact </a:t>
            </a:r>
            <a:r>
              <a:rPr lang="en-US" b="1" i="1"/>
              <a:t>women and youth</a:t>
            </a:r>
            <a:r>
              <a:rPr lang="en-US" i="1"/>
              <a:t>.</a:t>
            </a:r>
          </a:p>
          <a:p>
            <a:pPr marL="0" indent="0">
              <a:buNone/>
            </a:pPr>
            <a:endParaRPr lang="en-US"/>
          </a:p>
          <a:p>
            <a:r>
              <a:rPr lang="en-US"/>
              <a:t>One of the objectives of this activity is to “</a:t>
            </a:r>
            <a:r>
              <a:rPr lang="en-US" sz="2000" b="0"/>
              <a:t>Increase and improve linkages between market actors”</a:t>
            </a:r>
            <a:r>
              <a:rPr lang="en-US"/>
              <a:t>, </a:t>
            </a:r>
            <a:r>
              <a:rPr lang="en-US" b="1"/>
              <a:t>especially </a:t>
            </a:r>
            <a:r>
              <a:rPr lang="en-US"/>
              <a:t>market actors who are </a:t>
            </a:r>
            <a:r>
              <a:rPr lang="en-US" b="1"/>
              <a:t>women.</a:t>
            </a:r>
            <a:r>
              <a:rPr lang="en-US"/>
              <a:t> </a:t>
            </a:r>
          </a:p>
          <a:p>
            <a:pPr marL="0" indent="0">
              <a:buNone/>
            </a:pPr>
            <a:endParaRPr lang="en-US"/>
          </a:p>
          <a:p>
            <a:r>
              <a:rPr lang="en-US"/>
              <a:t>Within the application template for this award, you will see questions regarding your business concept’s impact on women, specifically “how it will benefit women as suppliers, as customers, or as employees.”</a:t>
            </a:r>
          </a:p>
          <a:p>
            <a:pPr marL="0" indent="0">
              <a:buNone/>
            </a:pPr>
            <a:endParaRPr lang="en-US"/>
          </a:p>
          <a:p>
            <a:r>
              <a:rPr lang="en-US"/>
              <a:t>Be clear in your application to link your proposed concept with impact on women</a:t>
            </a:r>
            <a:endParaRPr lang="en-US" b="1"/>
          </a:p>
        </p:txBody>
      </p:sp>
      <p:sp>
        <p:nvSpPr>
          <p:cNvPr id="4" name="Date Placeholder 3"/>
          <p:cNvSpPr>
            <a:spLocks noGrp="1"/>
          </p:cNvSpPr>
          <p:nvPr>
            <p:ph type="dt" sz="half" idx="2"/>
          </p:nvPr>
        </p:nvSpPr>
        <p:spPr/>
        <p:txBody>
          <a:bodyPr/>
          <a:lstStyle/>
          <a:p>
            <a:fld id="{F1C838E6-2EFE-2E47-BF15-73F64BC0A44F}" type="datetime1">
              <a:rPr lang="en-US" smtClean="0"/>
              <a:t>11/10/2022</a:t>
            </a:fld>
            <a:endParaRPr lang="en-US"/>
          </a:p>
        </p:txBody>
      </p:sp>
      <p:sp>
        <p:nvSpPr>
          <p:cNvPr id="5" name="Footer Placeholder 4"/>
          <p:cNvSpPr>
            <a:spLocks noGrp="1"/>
          </p:cNvSpPr>
          <p:nvPr>
            <p:ph type="ftr" sz="quarter" idx="3"/>
          </p:nvPr>
        </p:nvSpPr>
        <p:spPr/>
        <p:txBody>
          <a:bodyPr/>
          <a:lstStyle/>
          <a:p>
            <a:r>
              <a:rPr lang="en-US" sz="600" b="0"/>
              <a:t>RFA-MOZ-001</a:t>
            </a:r>
            <a:endParaRPr lang="en-US"/>
          </a:p>
        </p:txBody>
      </p:sp>
      <p:sp>
        <p:nvSpPr>
          <p:cNvPr id="6" name="Slide Number Placeholder 5"/>
          <p:cNvSpPr>
            <a:spLocks noGrp="1"/>
          </p:cNvSpPr>
          <p:nvPr>
            <p:ph type="sldNum" sz="quarter" idx="4"/>
          </p:nvPr>
        </p:nvSpPr>
        <p:spPr/>
        <p:txBody>
          <a:bodyPr/>
          <a:lstStyle/>
          <a:p>
            <a:fld id="{42782948-4DBE-204D-AB9E-B65E067054AE}" type="slidenum">
              <a:rPr lang="en-US" smtClean="0"/>
              <a:pPr/>
              <a:t>7</a:t>
            </a:fld>
            <a:endParaRPr lang="en-US"/>
          </a:p>
        </p:txBody>
      </p:sp>
      <p:sp>
        <p:nvSpPr>
          <p:cNvPr id="8" name="Title 7"/>
          <p:cNvSpPr>
            <a:spLocks noGrp="1"/>
          </p:cNvSpPr>
          <p:nvPr>
            <p:ph type="title"/>
          </p:nvPr>
        </p:nvSpPr>
        <p:spPr>
          <a:xfrm>
            <a:off x="686104" y="762000"/>
            <a:ext cx="7772400" cy="523220"/>
          </a:xfrm>
        </p:spPr>
        <p:txBody>
          <a:bodyPr/>
          <a:lstStyle/>
          <a:p>
            <a:pPr algn="ctr"/>
            <a:r>
              <a:rPr lang="en-US" b="1">
                <a:solidFill>
                  <a:srgbClr val="651D32"/>
                </a:solidFill>
              </a:rPr>
              <a:t>Gender Lens Investment</a:t>
            </a:r>
          </a:p>
        </p:txBody>
      </p:sp>
    </p:spTree>
    <p:extLst>
      <p:ext uri="{BB962C8B-B14F-4D97-AF65-F5344CB8AC3E}">
        <p14:creationId xmlns:p14="http://schemas.microsoft.com/office/powerpoint/2010/main" val="265632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685800" y="1513820"/>
            <a:ext cx="7772400" cy="4572000"/>
          </a:xfrm>
        </p:spPr>
        <p:txBody>
          <a:bodyPr>
            <a:normAutofit fontScale="92500" lnSpcReduction="20000"/>
          </a:bodyPr>
          <a:lstStyle/>
          <a:p>
            <a:pPr marL="0" indent="0">
              <a:buNone/>
            </a:pPr>
            <a:r>
              <a:rPr lang="en-US" sz="2000" b="0">
                <a:solidFill>
                  <a:schemeClr val="tx1"/>
                </a:solidFill>
                <a:latin typeface="Arial" panose="020B0604020202020204" pitchFamily="34" charset="0"/>
                <a:cs typeface="Arial" panose="020B0604020202020204" pitchFamily="34" charset="0"/>
              </a:rPr>
              <a:t>MSP’s Mozambique</a:t>
            </a:r>
            <a:r>
              <a:rPr lang="en-001" sz="2000" b="0">
                <a:solidFill>
                  <a:schemeClr val="tx1"/>
                </a:solidFill>
                <a:latin typeface="Arial" panose="020B0604020202020204" pitchFamily="34" charset="0"/>
                <a:cs typeface="Arial" panose="020B0604020202020204" pitchFamily="34" charset="0"/>
              </a:rPr>
              <a:t> </a:t>
            </a:r>
            <a:r>
              <a:rPr lang="en-US" sz="2000" b="0">
                <a:solidFill>
                  <a:schemeClr val="tx1"/>
                </a:solidFill>
                <a:latin typeface="Arial" panose="020B0604020202020204" pitchFamily="34" charset="0"/>
                <a:cs typeface="Arial" panose="020B0604020202020204" pitchFamily="34" charset="0"/>
              </a:rPr>
              <a:t>Partnerships Facility is national in scope and seeks to support businesses to contribute towards one or more of the following objectives:</a:t>
            </a:r>
          </a:p>
          <a:p>
            <a:pPr indent="-285750"/>
            <a:endParaRPr lang="en-US" sz="2000" b="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2000" b="0">
                <a:solidFill>
                  <a:schemeClr val="tx1"/>
                </a:solidFill>
                <a:latin typeface="Arial" panose="020B0604020202020204" pitchFamily="34" charset="0"/>
                <a:cs typeface="Arial" panose="020B0604020202020204" pitchFamily="34" charset="0"/>
              </a:rPr>
              <a:t>Encouraging and incentivizing innovations and investments in agriculture food systems by agribusinesses linked with smallholder farmers and/or farmer associations/cooperatives.</a:t>
            </a:r>
          </a:p>
          <a:p>
            <a:pPr marL="171450" indent="-171450">
              <a:buFont typeface="Arial" panose="020B0604020202020204" pitchFamily="34" charset="0"/>
              <a:buChar char="•"/>
            </a:pPr>
            <a:r>
              <a:rPr lang="en-US" sz="2000" b="0">
                <a:solidFill>
                  <a:schemeClr val="tx1"/>
                </a:solidFill>
                <a:latin typeface="Arial" panose="020B0604020202020204" pitchFamily="34" charset="0"/>
                <a:cs typeface="Arial" panose="020B0604020202020204" pitchFamily="34" charset="0"/>
              </a:rPr>
              <a:t>Expanding fertilizer investment and finance across fertilizer supply chains.</a:t>
            </a:r>
          </a:p>
          <a:p>
            <a:pPr marL="171450" indent="-171450">
              <a:buFont typeface="Arial" panose="020B0604020202020204" pitchFamily="34" charset="0"/>
              <a:buChar char="•"/>
            </a:pPr>
            <a:r>
              <a:rPr lang="en-US" sz="2000" b="0">
                <a:solidFill>
                  <a:schemeClr val="tx1"/>
                </a:solidFill>
                <a:latin typeface="Arial" panose="020B0604020202020204" pitchFamily="34" charset="0"/>
                <a:cs typeface="Arial" panose="020B0604020202020204" pitchFamily="34" charset="0"/>
              </a:rPr>
              <a:t>Building systems capacity to manage future shocks and stressors.</a:t>
            </a:r>
          </a:p>
          <a:p>
            <a:pPr marL="171450" indent="-171450">
              <a:buFont typeface="Arial" panose="020B0604020202020204" pitchFamily="34" charset="0"/>
              <a:buChar char="•"/>
            </a:pPr>
            <a:r>
              <a:rPr lang="en-US" sz="2000" b="0">
                <a:solidFill>
                  <a:schemeClr val="tx1"/>
                </a:solidFill>
                <a:latin typeface="Arial" panose="020B0604020202020204" pitchFamily="34" charset="0"/>
                <a:cs typeface="Arial" panose="020B0604020202020204" pitchFamily="34" charset="0"/>
              </a:rPr>
              <a:t>Reducing food loss and waste.</a:t>
            </a:r>
          </a:p>
          <a:p>
            <a:pPr marL="171450" indent="-171450">
              <a:buFont typeface="Arial" panose="020B0604020202020204" pitchFamily="34" charset="0"/>
              <a:buChar char="•"/>
            </a:pPr>
            <a:r>
              <a:rPr lang="en-US" sz="2000" b="0">
                <a:solidFill>
                  <a:schemeClr val="tx1"/>
                </a:solidFill>
                <a:latin typeface="Arial" panose="020B0604020202020204" pitchFamily="34" charset="0"/>
                <a:cs typeface="Arial" panose="020B0604020202020204" pitchFamily="34" charset="0"/>
              </a:rPr>
              <a:t>Increasing investments in agriculture capacity and resilience (i.e., promoting increased agribusiness efficiency, last-mile distribution of local products, digital applications, etc.).</a:t>
            </a:r>
          </a:p>
        </p:txBody>
      </p:sp>
      <p:sp>
        <p:nvSpPr>
          <p:cNvPr id="4" name="Date Placeholder 3"/>
          <p:cNvSpPr>
            <a:spLocks noGrp="1"/>
          </p:cNvSpPr>
          <p:nvPr>
            <p:ph type="dt" sz="half" idx="2"/>
          </p:nvPr>
        </p:nvSpPr>
        <p:spPr/>
        <p:txBody>
          <a:bodyPr/>
          <a:lstStyle/>
          <a:p>
            <a:fld id="{F1C838E6-2EFE-2E47-BF15-73F64BC0A44F}" type="datetime1">
              <a:rPr lang="en-US" smtClean="0"/>
              <a:t>11/10/2022</a:t>
            </a:fld>
            <a:endParaRPr lang="en-US"/>
          </a:p>
        </p:txBody>
      </p:sp>
      <p:sp>
        <p:nvSpPr>
          <p:cNvPr id="5" name="Footer Placeholder 4"/>
          <p:cNvSpPr>
            <a:spLocks noGrp="1"/>
          </p:cNvSpPr>
          <p:nvPr>
            <p:ph type="ftr" sz="quarter" idx="3"/>
          </p:nvPr>
        </p:nvSpPr>
        <p:spPr/>
        <p:txBody>
          <a:bodyPr/>
          <a:lstStyle/>
          <a:p>
            <a:r>
              <a:rPr lang="en-US" sz="600" b="0"/>
              <a:t>RFA-MOZ-001</a:t>
            </a:r>
            <a:endParaRPr lang="en-US"/>
          </a:p>
        </p:txBody>
      </p:sp>
      <p:sp>
        <p:nvSpPr>
          <p:cNvPr id="6" name="Slide Number Placeholder 5"/>
          <p:cNvSpPr>
            <a:spLocks noGrp="1"/>
          </p:cNvSpPr>
          <p:nvPr>
            <p:ph type="sldNum" sz="quarter" idx="4"/>
          </p:nvPr>
        </p:nvSpPr>
        <p:spPr/>
        <p:txBody>
          <a:bodyPr/>
          <a:lstStyle/>
          <a:p>
            <a:fld id="{42782948-4DBE-204D-AB9E-B65E067054AE}" type="slidenum">
              <a:rPr lang="en-US" smtClean="0"/>
              <a:pPr/>
              <a:t>8</a:t>
            </a:fld>
            <a:endParaRPr lang="en-US"/>
          </a:p>
        </p:txBody>
      </p:sp>
      <p:sp>
        <p:nvSpPr>
          <p:cNvPr id="8" name="Title 7"/>
          <p:cNvSpPr>
            <a:spLocks noGrp="1"/>
          </p:cNvSpPr>
          <p:nvPr>
            <p:ph type="title"/>
          </p:nvPr>
        </p:nvSpPr>
        <p:spPr>
          <a:xfrm>
            <a:off x="686104" y="762000"/>
            <a:ext cx="7772400" cy="523220"/>
          </a:xfrm>
        </p:spPr>
        <p:txBody>
          <a:bodyPr/>
          <a:lstStyle/>
          <a:p>
            <a:pPr algn="ctr"/>
            <a:r>
              <a:rPr lang="en-US" b="1">
                <a:solidFill>
                  <a:srgbClr val="651D32"/>
                </a:solidFill>
              </a:rPr>
              <a:t>Mozambique Partnership Facility Objectives</a:t>
            </a:r>
          </a:p>
        </p:txBody>
      </p:sp>
    </p:spTree>
    <p:extLst>
      <p:ext uri="{BB962C8B-B14F-4D97-AF65-F5344CB8AC3E}">
        <p14:creationId xmlns:p14="http://schemas.microsoft.com/office/powerpoint/2010/main" val="4253029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sz="half" idx="1"/>
          </p:nvPr>
        </p:nvSpPr>
        <p:spPr>
          <a:xfrm>
            <a:off x="686104" y="1600200"/>
            <a:ext cx="4647896" cy="4572000"/>
          </a:xfrm>
        </p:spPr>
        <p:txBody>
          <a:bodyPr>
            <a:normAutofit fontScale="70000" lnSpcReduction="20000"/>
          </a:bodyPr>
          <a:lstStyle/>
          <a:p>
            <a:pPr>
              <a:lnSpc>
                <a:spcPct val="90000"/>
              </a:lnSpc>
            </a:pPr>
            <a:r>
              <a:rPr lang="en-US" sz="2000"/>
              <a:t>Warehousing, storage, cold chain, logistics/transportation, and other technologies that prolong shelf-life, improve food safety, and reduce product losses from damage or spoilage in agriculture market systems.</a:t>
            </a:r>
          </a:p>
          <a:p>
            <a:pPr>
              <a:lnSpc>
                <a:spcPct val="90000"/>
              </a:lnSpc>
            </a:pPr>
            <a:r>
              <a:rPr lang="en-US" sz="2000" err="1"/>
              <a:t>Agro</a:t>
            </a:r>
            <a:r>
              <a:rPr lang="en-US" sz="2000"/>
              <a:t>-processing that generates additional income for smallholder farming households and expanded opportunities for groups (e.g., value addition, washing, grading, </a:t>
            </a:r>
            <a:r>
              <a:rPr lang="en-US"/>
              <a:t>sorting, </a:t>
            </a:r>
            <a:r>
              <a:rPr lang="en-US" sz="2000"/>
              <a:t>and packaging).</a:t>
            </a:r>
          </a:p>
          <a:p>
            <a:pPr>
              <a:lnSpc>
                <a:spcPct val="90000"/>
              </a:lnSpc>
            </a:pPr>
            <a:r>
              <a:rPr lang="en-US" sz="2000"/>
              <a:t>Practices that create circular economy opportunities where unsafe or inedible foods are safely recycled back into the food system for human, animal, or fish consumption.</a:t>
            </a:r>
          </a:p>
          <a:p>
            <a:pPr>
              <a:lnSpc>
                <a:spcPct val="90000"/>
              </a:lnSpc>
            </a:pPr>
            <a:r>
              <a:rPr lang="en-US" sz="2000"/>
              <a:t>Technologies that improve sanitary and phytosanitary food safety standards.</a:t>
            </a:r>
          </a:p>
          <a:p>
            <a:pPr>
              <a:lnSpc>
                <a:spcPct val="90000"/>
              </a:lnSpc>
            </a:pPr>
            <a:r>
              <a:rPr lang="en-US" sz="2000"/>
              <a:t>Climate-smart agriculture (CSA) technologies and practices.</a:t>
            </a:r>
          </a:p>
          <a:p>
            <a:pPr>
              <a:lnSpc>
                <a:spcPct val="90000"/>
              </a:lnSpc>
            </a:pPr>
            <a:r>
              <a:rPr lang="en-US" sz="2000"/>
              <a:t>Other practices or services that promote value addition and prevent food loss or waste, support fertilizer finance/supply chain, or agricultural resilience. </a:t>
            </a:r>
          </a:p>
          <a:p>
            <a:pPr>
              <a:lnSpc>
                <a:spcPct val="90000"/>
              </a:lnSpc>
            </a:pPr>
            <a:r>
              <a:rPr lang="en-US" sz="2000"/>
              <a:t>Innovations in agriculture food systems, including digital technologies and digital financing. </a:t>
            </a:r>
          </a:p>
        </p:txBody>
      </p:sp>
      <p:sp>
        <p:nvSpPr>
          <p:cNvPr id="3" name="Date Placeholder 2"/>
          <p:cNvSpPr>
            <a:spLocks noGrp="1"/>
          </p:cNvSpPr>
          <p:nvPr>
            <p:ph type="dt" sz="half" idx="10"/>
          </p:nvPr>
        </p:nvSpPr>
        <p:spPr/>
        <p:txBody>
          <a:bodyPr/>
          <a:lstStyle/>
          <a:p>
            <a:fld id="{D0D91A58-12D5-4546-995B-9323A3D8C075}" type="datetime1">
              <a:rPr lang="en-US" smtClean="0"/>
              <a:pPr/>
              <a:t>11/10/2022</a:t>
            </a:fld>
            <a:endParaRPr lang="en-US"/>
          </a:p>
        </p:txBody>
      </p:sp>
      <p:sp>
        <p:nvSpPr>
          <p:cNvPr id="4" name="Footer Placeholder 3"/>
          <p:cNvSpPr>
            <a:spLocks noGrp="1"/>
          </p:cNvSpPr>
          <p:nvPr>
            <p:ph type="ftr" sz="quarter" idx="11"/>
          </p:nvPr>
        </p:nvSpPr>
        <p:spPr>
          <a:xfrm>
            <a:off x="3124200" y="6522385"/>
            <a:ext cx="2895600" cy="200055"/>
          </a:xfrm>
        </p:spPr>
        <p:txBody>
          <a:bodyPr/>
          <a:lstStyle/>
          <a:p>
            <a:r>
              <a:rPr lang="en-US" sz="700" b="0"/>
              <a:t>RFA-MOZ-001</a:t>
            </a:r>
            <a:endParaRPr lang="en-US"/>
          </a:p>
        </p:txBody>
      </p:sp>
      <p:sp>
        <p:nvSpPr>
          <p:cNvPr id="5" name="Slide Number Placeholder 4"/>
          <p:cNvSpPr>
            <a:spLocks noGrp="1"/>
          </p:cNvSpPr>
          <p:nvPr>
            <p:ph type="sldNum" sz="quarter" idx="12"/>
          </p:nvPr>
        </p:nvSpPr>
        <p:spPr/>
        <p:txBody>
          <a:bodyPr/>
          <a:lstStyle/>
          <a:p>
            <a:fld id="{42782948-4DBE-204D-AB9E-B65E067054AE}" type="slidenum">
              <a:rPr lang="en-US" smtClean="0"/>
              <a:pPr/>
              <a:t>9</a:t>
            </a:fld>
            <a:endParaRPr lang="en-US"/>
          </a:p>
        </p:txBody>
      </p:sp>
      <p:sp>
        <p:nvSpPr>
          <p:cNvPr id="11" name="Title 10"/>
          <p:cNvSpPr>
            <a:spLocks noGrp="1"/>
          </p:cNvSpPr>
          <p:nvPr>
            <p:ph type="title"/>
          </p:nvPr>
        </p:nvSpPr>
        <p:spPr>
          <a:xfrm>
            <a:off x="686104" y="848380"/>
            <a:ext cx="7772400" cy="523220"/>
          </a:xfrm>
        </p:spPr>
        <p:txBody>
          <a:bodyPr/>
          <a:lstStyle/>
          <a:p>
            <a:pPr algn="ctr"/>
            <a:r>
              <a:rPr lang="en-US" b="1">
                <a:solidFill>
                  <a:srgbClr val="651D32"/>
                </a:solidFill>
              </a:rPr>
              <a:t>Illustrative Examples of Concepts</a:t>
            </a:r>
            <a:endParaRPr lang="en-US" b="1"/>
          </a:p>
        </p:txBody>
      </p:sp>
      <p:pic>
        <p:nvPicPr>
          <p:cNvPr id="10" name="Picture 9" descr="A picture containing person, people&#10;&#10;Description automatically generated">
            <a:extLst>
              <a:ext uri="{FF2B5EF4-FFF2-40B4-BE49-F238E27FC236}">
                <a16:creationId xmlns:a16="http://schemas.microsoft.com/office/drawing/2014/main" id="{E5F53D03-A655-4C27-B8AE-51C1094F20AC}"/>
              </a:ext>
            </a:extLst>
          </p:cNvPr>
          <p:cNvPicPr>
            <a:picLocks noChangeAspect="1"/>
          </p:cNvPicPr>
          <p:nvPr/>
        </p:nvPicPr>
        <p:blipFill>
          <a:blip r:embed="rId3"/>
          <a:stretch>
            <a:fillRect/>
          </a:stretch>
        </p:blipFill>
        <p:spPr>
          <a:xfrm>
            <a:off x="5867400" y="2362200"/>
            <a:ext cx="2872028" cy="1915284"/>
          </a:xfrm>
          <a:prstGeom prst="rect">
            <a:avLst/>
          </a:prstGeom>
        </p:spPr>
      </p:pic>
    </p:spTree>
    <p:extLst>
      <p:ext uri="{BB962C8B-B14F-4D97-AF65-F5344CB8AC3E}">
        <p14:creationId xmlns:p14="http://schemas.microsoft.com/office/powerpoint/2010/main" val="1019498583"/>
      </p:ext>
    </p:extLst>
  </p:cSld>
  <p:clrMapOvr>
    <a:masterClrMapping/>
  </p:clrMapOvr>
</p:sld>
</file>

<file path=ppt/theme/theme1.xml><?xml version="1.0" encoding="utf-8"?>
<a:theme xmlns:a="http://schemas.openxmlformats.org/drawingml/2006/main" name="4.3-Template_12.7.2016">
  <a:themeElements>
    <a:clrScheme name="Custom 2">
      <a:dk1>
        <a:sysClr val="windowText" lastClr="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da15114a-405f-4ffc-9521-e8336ff67ba2" xsi:nil="true"/>
    <lcf76f155ced4ddcb4097134ff3c332f xmlns="1f8596a9-53db-4aa7-a931-0763ddecf1df">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9C7E195CB8F984B923D6D5DD529311F" ma:contentTypeVersion="16" ma:contentTypeDescription="Create a new document." ma:contentTypeScope="" ma:versionID="883234426b59434e93caf3463ac0bc18">
  <xsd:schema xmlns:xsd="http://www.w3.org/2001/XMLSchema" xmlns:xs="http://www.w3.org/2001/XMLSchema" xmlns:p="http://schemas.microsoft.com/office/2006/metadata/properties" xmlns:ns2="da15114a-405f-4ffc-9521-e8336ff67ba2" xmlns:ns3="1f8596a9-53db-4aa7-a931-0763ddecf1df" targetNamespace="http://schemas.microsoft.com/office/2006/metadata/properties" ma:root="true" ma:fieldsID="59faa72c520ba72e3d26fb7ff4bccae1" ns2:_="" ns3:_="">
    <xsd:import namespace="da15114a-405f-4ffc-9521-e8336ff67ba2"/>
    <xsd:import namespace="1f8596a9-53db-4aa7-a931-0763ddecf1d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15114a-405f-4ffc-9521-e8336ff67ba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a21bb93-9e4e-442e-bdf9-5e2b38c0ab8e}" ma:internalName="TaxCatchAll" ma:showField="CatchAllData" ma:web="da15114a-405f-4ffc-9521-e8336ff67ba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f8596a9-53db-4aa7-a931-0763ddecf1d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3e14187-b4d4-4fc9-8c4a-20dc3ccbfd5c"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88FCE54-9642-4C49-86EF-28FB5599C3BC}">
  <ds:schemaRefs>
    <ds:schemaRef ds:uri="http://schemas.microsoft.com/sharepoint/v3/contenttype/forms"/>
  </ds:schemaRefs>
</ds:datastoreItem>
</file>

<file path=customXml/itemProps2.xml><?xml version="1.0" encoding="utf-8"?>
<ds:datastoreItem xmlns:ds="http://schemas.openxmlformats.org/officeDocument/2006/customXml" ds:itemID="{E0680F25-2E65-4773-BC3C-3C597998375E}">
  <ds:schemaRefs>
    <ds:schemaRef ds:uri="http://purl.org/dc/terms/"/>
    <ds:schemaRef ds:uri="1f8596a9-53db-4aa7-a931-0763ddecf1df"/>
    <ds:schemaRef ds:uri="da15114a-405f-4ffc-9521-e8336ff67ba2"/>
    <ds:schemaRef ds:uri="http://purl.org/dc/elements/1.1/"/>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8975EBBA-480F-4D4A-99CE-9A6E3BC6C257}">
  <ds:schemaRefs>
    <ds:schemaRef ds:uri="1f8596a9-53db-4aa7-a931-0763ddecf1df"/>
    <ds:schemaRef ds:uri="da15114a-405f-4ffc-9521-e8336ff67ba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4.3-Template_12.7.2016</Template>
  <TotalTime>2</TotalTime>
  <Words>1040</Words>
  <Application>Microsoft Office PowerPoint</Application>
  <PresentationFormat>On-screen Show (4:3)</PresentationFormat>
  <Paragraphs>145</Paragraphs>
  <Slides>15</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Gill Sans MT</vt:lpstr>
      <vt:lpstr>4.3-Template_12.7.2016</vt:lpstr>
      <vt:lpstr>Mozambique Applicants’ Conference RFA-MOZ-001</vt:lpstr>
      <vt:lpstr>We will begin momentarily</vt:lpstr>
      <vt:lpstr>Agenda</vt:lpstr>
      <vt:lpstr>Phelisha Midy  Private Sector Economist and Deputy Ag Team Lead USAID/Mozambique </vt:lpstr>
      <vt:lpstr>MARKET SYSTEMS AND PARTNERSHIPS ACTIVITY</vt:lpstr>
      <vt:lpstr>Why does USAID want to co-invest with the private sector?</vt:lpstr>
      <vt:lpstr>Gender Lens Investment</vt:lpstr>
      <vt:lpstr>Mozambique Partnership Facility Objectives</vt:lpstr>
      <vt:lpstr>Illustrative Examples of Concepts</vt:lpstr>
      <vt:lpstr>Mozambique Partnership Facility Quick Facts</vt:lpstr>
      <vt:lpstr>Eligibility Information</vt:lpstr>
      <vt:lpstr>What is Co-Investment? </vt:lpstr>
      <vt:lpstr>Mozambique Partnership Facility Timeline</vt:lpstr>
      <vt:lpstr>Q&amp;A</vt:lpstr>
      <vt:lpstr>mozrfaquestions@ftf-msp.org  www.agrilinks.org/msp </vt:lpstr>
    </vt:vector>
  </TitlesOfParts>
  <Company>USAID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COVER OPTION TITLE GOES HERE CAN  RUN THREE LINES</dc:title>
  <dc:creator>USAID</dc:creator>
  <cp:lastModifiedBy>Kevin Vu</cp:lastModifiedBy>
  <cp:revision>3</cp:revision>
  <dcterms:created xsi:type="dcterms:W3CDTF">2017-03-16T17:46:58Z</dcterms:created>
  <dcterms:modified xsi:type="dcterms:W3CDTF">2022-11-10T21:51:12Z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0x010100B9C7E195CB8F984B923D6D5DD529311F</vt:lpwstr>
  </property>
  <property fmtid="{D5CDD505-2E9C-101B-9397-08002B2CF9AE}" pid="3" name="MediaServiceImageTags">
    <vt:lpwstr/>
  </property>
</Properties>
</file>