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4"/>
    <p:sldMasterId id="2147483686" r:id="rId5"/>
    <p:sldMasterId id="2147483706" r:id="rId6"/>
    <p:sldMasterId id="2147483701" r:id="rId7"/>
  </p:sldMasterIdLst>
  <p:notesMasterIdLst>
    <p:notesMasterId r:id="rId23"/>
  </p:notesMasterIdLst>
  <p:handoutMasterIdLst>
    <p:handoutMasterId r:id="rId24"/>
  </p:handoutMasterIdLst>
  <p:sldIdLst>
    <p:sldId id="419" r:id="rId8"/>
    <p:sldId id="436" r:id="rId9"/>
    <p:sldId id="438" r:id="rId10"/>
    <p:sldId id="439" r:id="rId11"/>
    <p:sldId id="427" r:id="rId12"/>
    <p:sldId id="430" r:id="rId13"/>
    <p:sldId id="437" r:id="rId14"/>
    <p:sldId id="429" r:id="rId15"/>
    <p:sldId id="428" r:id="rId16"/>
    <p:sldId id="431" r:id="rId17"/>
    <p:sldId id="435" r:id="rId18"/>
    <p:sldId id="434" r:id="rId19"/>
    <p:sldId id="432" r:id="rId20"/>
    <p:sldId id="433" r:id="rId21"/>
    <p:sldId id="423" r:id="rId22"/>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2FD44E-96BB-38E1-4C5F-BF5AD1EDC5E9}" name="Diane Bommart" initials="DB" userId="S::Diane_Bommart@dai.com::945557d7-e18c-49d4-9406-1ee9cad0e4da" providerId="AD"/>
  <p188:author id="{134EEAC5-71D6-197D-48CF-B424DF90EC2F}" name="Jenny Stankowski" initials="JS" userId="Jenny Stankowski"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k Pigott" initials="MP" lastIdx="2" clrIdx="0">
    <p:extLst>
      <p:ext uri="{19B8F6BF-5375-455C-9EA6-DF929625EA0E}">
        <p15:presenceInfo xmlns:p15="http://schemas.microsoft.com/office/powerpoint/2012/main" userId="S::Mark_Pigott@dai.com::d7da98f0-b243-495f-9e22-6ad595d5d962" providerId="AD"/>
      </p:ext>
    </p:extLst>
  </p:cmAuthor>
  <p:cmAuthor id="2" name="Bronwyn Irwin" initials="BI" lastIdx="2" clrIdx="1">
    <p:extLst>
      <p:ext uri="{19B8F6BF-5375-455C-9EA6-DF929625EA0E}">
        <p15:presenceInfo xmlns:p15="http://schemas.microsoft.com/office/powerpoint/2012/main" userId="S::Bronwyn_Irwin@dai.com::d8cbd5a0-bbf4-4e45-9a41-d1b22fc58a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545"/>
    <a:srgbClr val="D37D28"/>
    <a:srgbClr val="4799B5"/>
    <a:srgbClr val="000000"/>
    <a:srgbClr val="3C7E94"/>
    <a:srgbClr val="BA6324"/>
    <a:srgbClr val="788D36"/>
    <a:srgbClr val="878A8B"/>
    <a:srgbClr val="558BFF"/>
    <a:srgbClr val="2C55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0B23B8-0657-43A6-A79F-814131CA3BFC}" v="10" dt="2023-01-09T13:36:32.945"/>
    <p1510:client id="{E01E2119-DA3A-00DF-C15C-E5EA8492CAB0}" v="19" dt="2023-01-09T13:43:28.3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10-13T15:53:54.284" idx="2">
    <p:pos x="80" y="115"/>
    <p:text>does our RFA actually state "not-for-profit"?  Because that is not correct - we can fund social enterprizes (not-for-profit businesses).  That should say NGOs. Please check with Leah if this is in the RFA.</p:text>
    <p:extLst>
      <p:ext uri="{C676402C-5697-4E1C-873F-D02D1690AC5C}">
        <p15:threadingInfo xmlns:p15="http://schemas.microsoft.com/office/powerpoint/2012/main" timeZoneBias="240"/>
      </p:ext>
    </p:extLst>
  </p:cm>
  <p:cm authorId="1" dt="2022-10-13T16:14:02.839" idx="2">
    <p:pos x="80" y="211"/>
    <p:text>Lifted directly from the RFA. Will flag with Leah</p:text>
    <p:extLst>
      <p:ext uri="{C676402C-5697-4E1C-873F-D02D1690AC5C}">
        <p15:threadingInfo xmlns:p15="http://schemas.microsoft.com/office/powerpoint/2012/main" timeZoneBias="240">
          <p15:parentCm authorId="2" idx="2"/>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67F5253C-9A75-AF46-ACEE-EAEE5B05D801}" type="datetimeFigureOut">
              <a:rPr lang="en-US" smtClean="0"/>
              <a:pPr/>
              <a:t>1/13/2023</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1A940B9-CD79-EF4A-961D-7F81D59A9659}" type="slidenum">
              <a:rPr lang="en-US" smtClean="0"/>
              <a:pPr/>
              <a:t>‹#›</a:t>
            </a:fld>
            <a:endParaRPr lang="en-US"/>
          </a:p>
        </p:txBody>
      </p:sp>
    </p:spTree>
    <p:extLst>
      <p:ext uri="{BB962C8B-B14F-4D97-AF65-F5344CB8AC3E}">
        <p14:creationId xmlns:p14="http://schemas.microsoft.com/office/powerpoint/2010/main" val="7116193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B0B5A0C-4C94-FA4D-AE3B-06DAC0064AF4}" type="datetimeFigureOut">
              <a:rPr lang="en-US" smtClean="0"/>
              <a:pPr/>
              <a:t>1/13/2023</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D154D62-D7A5-D248-8B93-7A8623E1000B}" type="slidenum">
              <a:rPr lang="en-US" smtClean="0"/>
              <a:pPr/>
              <a:t>‹#›</a:t>
            </a:fld>
            <a:endParaRPr lang="en-US"/>
          </a:p>
        </p:txBody>
      </p:sp>
    </p:spTree>
    <p:extLst>
      <p:ext uri="{BB962C8B-B14F-4D97-AF65-F5344CB8AC3E}">
        <p14:creationId xmlns:p14="http://schemas.microsoft.com/office/powerpoint/2010/main" val="14233173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01"/>
              <a:t>Bronwyn to give welcome. </a:t>
            </a:r>
            <a:endParaRPr lang="en-US"/>
          </a:p>
        </p:txBody>
      </p:sp>
      <p:sp>
        <p:nvSpPr>
          <p:cNvPr id="4" name="Slide Number Placeholder 3"/>
          <p:cNvSpPr>
            <a:spLocks noGrp="1"/>
          </p:cNvSpPr>
          <p:nvPr>
            <p:ph type="sldNum" sz="quarter" idx="5"/>
          </p:nvPr>
        </p:nvSpPr>
        <p:spPr/>
        <p:txBody>
          <a:bodyPr/>
          <a:lstStyle/>
          <a:p>
            <a:fld id="{DD154D62-D7A5-D248-8B93-7A8623E1000B}" type="slidenum">
              <a:rPr lang="en-US" smtClean="0"/>
              <a:pPr/>
              <a:t>1</a:t>
            </a:fld>
            <a:endParaRPr lang="en-US"/>
          </a:p>
        </p:txBody>
      </p:sp>
    </p:spTree>
    <p:extLst>
      <p:ext uri="{BB962C8B-B14F-4D97-AF65-F5344CB8AC3E}">
        <p14:creationId xmlns:p14="http://schemas.microsoft.com/office/powerpoint/2010/main" val="2319187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Cash investment during the partnership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We cannot include costs already incurred. For example, if you have already purchased a piece of equipment it can not be included even if it is not in use yet.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All costs must be incurred after the signing of the partnership</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Eligible costs</a:t>
            </a:r>
            <a:r>
              <a:rPr lang="en-001" sz="1200" kern="1200">
                <a:solidFill>
                  <a:schemeClr val="tx1"/>
                </a:solidFill>
                <a:effectLst/>
                <a:latin typeface="+mn-lt"/>
                <a:ea typeface="+mn-ea"/>
                <a:cs typeface="+mn-cs"/>
              </a:rPr>
              <a:t>—Refer to list  of ineligible costs in Attachment 2 of the RFA and highlight the big ones:</a:t>
            </a:r>
          </a:p>
          <a:p>
            <a:pPr marL="628650" lvl="1" indent="-171450">
              <a:buFont typeface="Arial" panose="020B0604020202020204" pitchFamily="34" charset="0"/>
              <a:buChar char="•"/>
            </a:pPr>
            <a:r>
              <a:rPr lang="en-001" sz="1200" kern="1200">
                <a:solidFill>
                  <a:schemeClr val="tx1"/>
                </a:solidFill>
                <a:effectLst/>
                <a:latin typeface="+mn-lt"/>
                <a:ea typeface="+mn-ea"/>
                <a:cs typeface="+mn-cs"/>
              </a:rPr>
              <a:t>Construction, fertilizers, pesticides, seeds (only on partner contribution side), profit or fee, </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All costs must be directly related to partnership activities and the completion of milestones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We do not count costs that would be considered “biz as usual”</a:t>
            </a:r>
          </a:p>
          <a:p>
            <a:pPr marL="1085850" lvl="2" indent="-171450">
              <a:buFont typeface="Arial" panose="020B0604020202020204" pitchFamily="34" charset="0"/>
              <a:buChar char="•"/>
            </a:pPr>
            <a:r>
              <a:rPr lang="en-US" sz="1200" kern="1200">
                <a:solidFill>
                  <a:schemeClr val="tx1"/>
                </a:solidFill>
                <a:effectLst/>
                <a:latin typeface="+mn-lt"/>
                <a:ea typeface="+mn-ea"/>
                <a:cs typeface="+mn-cs"/>
              </a:rPr>
              <a:t>For example, existing office space, accountants, bank fees – these are all cost needed to run your business and not directly related to the MSP partnership</a:t>
            </a:r>
          </a:p>
          <a:p>
            <a:pPr marL="1085850" lvl="2" indent="-171450">
              <a:buFont typeface="Arial" panose="020B0604020202020204" pitchFamily="34" charset="0"/>
              <a:buChar char="•"/>
            </a:pPr>
            <a:r>
              <a:rPr lang="en-US" sz="1200" kern="1200">
                <a:solidFill>
                  <a:schemeClr val="tx1"/>
                </a:solidFill>
                <a:effectLst/>
                <a:latin typeface="+mn-lt"/>
                <a:ea typeface="+mn-ea"/>
                <a:cs typeface="+mn-cs"/>
              </a:rPr>
              <a:t>We also would not include reoccurring costs associated with creating your product. </a:t>
            </a:r>
          </a:p>
          <a:p>
            <a:pPr marL="1543050" lvl="3" indent="-171450">
              <a:buFont typeface="Arial" panose="020B0604020202020204" pitchFamily="34" charset="0"/>
              <a:buChar char="•"/>
            </a:pPr>
            <a:r>
              <a:rPr lang="en-US" sz="1200" kern="1200">
                <a:solidFill>
                  <a:schemeClr val="tx1"/>
                </a:solidFill>
                <a:effectLst/>
                <a:latin typeface="+mn-lt"/>
                <a:ea typeface="+mn-ea"/>
                <a:cs typeface="+mn-cs"/>
              </a:rPr>
              <a:t>Example: if the objective of the award is to introduce new technologies for processing mango and source from smallholder farmers – we would not consider the cost of purchasing raw mangos from farmers, but we would include costs for equipment and materials needed for the new processing line.</a:t>
            </a:r>
          </a:p>
          <a:p>
            <a:endParaRPr lang="en-US"/>
          </a:p>
        </p:txBody>
      </p:sp>
      <p:sp>
        <p:nvSpPr>
          <p:cNvPr id="4" name="Slide Number Placeholder 3"/>
          <p:cNvSpPr>
            <a:spLocks noGrp="1"/>
          </p:cNvSpPr>
          <p:nvPr>
            <p:ph type="sldNum" sz="quarter" idx="5"/>
          </p:nvPr>
        </p:nvSpPr>
        <p:spPr/>
        <p:txBody>
          <a:bodyPr/>
          <a:lstStyle/>
          <a:p>
            <a:fld id="{DD154D62-D7A5-D248-8B93-7A8623E1000B}" type="slidenum">
              <a:rPr lang="en-US" smtClean="0"/>
              <a:pPr/>
              <a:t>12</a:t>
            </a:fld>
            <a:endParaRPr lang="en-US"/>
          </a:p>
        </p:txBody>
      </p:sp>
    </p:spTree>
    <p:extLst>
      <p:ext uri="{BB962C8B-B14F-4D97-AF65-F5344CB8AC3E}">
        <p14:creationId xmlns:p14="http://schemas.microsoft.com/office/powerpoint/2010/main" val="1507709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lvl="0" indent="0">
              <a:buFont typeface="Arial" panose="020B0604020202020204" pitchFamily="34" charset="0"/>
              <a:buNone/>
            </a:pPr>
            <a:r>
              <a:rPr lang="en-US" sz="1200" kern="1200">
                <a:solidFill>
                  <a:schemeClr val="tx1"/>
                </a:solidFill>
                <a:effectLst/>
                <a:latin typeface="+mn-lt"/>
                <a:ea typeface="+mn-ea"/>
                <a:cs typeface="+mn-cs"/>
              </a:rPr>
              <a:t>Mozambique Partnership Facility Timeline</a:t>
            </a:r>
          </a:p>
          <a:p>
            <a:pPr marL="0" lvl="0" indent="0">
              <a:buFont typeface="Arial" panose="020B0604020202020204" pitchFamily="34" charset="0"/>
              <a:buNone/>
            </a:pPr>
            <a:r>
              <a:rPr lang="en-US" sz="1200" kern="1200">
                <a:solidFill>
                  <a:schemeClr val="tx1"/>
                </a:solidFill>
                <a:effectLst/>
                <a:latin typeface="+mn-lt"/>
                <a:ea typeface="+mn-ea"/>
                <a:cs typeface="+mn-cs"/>
              </a:rPr>
              <a:t>The RFA is already live and we are currently going through the Applicant Conference. The Solicitation Process is currently ongoing and applications are due on </a:t>
            </a:r>
            <a:r>
              <a:rPr lang="en-001" sz="1200" kern="1200">
                <a:solidFill>
                  <a:schemeClr val="tx1"/>
                </a:solidFill>
                <a:effectLst/>
                <a:latin typeface="+mn-lt"/>
                <a:ea typeface="+mn-ea"/>
                <a:cs typeface="+mn-cs"/>
              </a:rPr>
              <a:t>January 27</a:t>
            </a:r>
            <a:r>
              <a:rPr lang="en-US" sz="1200" kern="1200">
                <a:solidFill>
                  <a:schemeClr val="tx1"/>
                </a:solidFill>
                <a:effectLst/>
                <a:latin typeface="+mn-lt"/>
                <a:ea typeface="+mn-ea"/>
                <a:cs typeface="+mn-cs"/>
              </a:rPr>
              <a:t>. If there are any questions from a tech or compliance standpoint after this conference, please feel free to email the Mozambique RFA email, that is provide on the </a:t>
            </a:r>
            <a:r>
              <a:rPr lang="en-US" sz="1200" kern="1200" err="1">
                <a:solidFill>
                  <a:schemeClr val="tx1"/>
                </a:solidFill>
                <a:effectLst/>
                <a:latin typeface="+mn-lt"/>
                <a:ea typeface="+mn-ea"/>
                <a:cs typeface="+mn-cs"/>
              </a:rPr>
              <a:t>msp</a:t>
            </a:r>
            <a:r>
              <a:rPr lang="en-US" sz="1200" kern="1200">
                <a:solidFill>
                  <a:schemeClr val="tx1"/>
                </a:solidFill>
                <a:effectLst/>
                <a:latin typeface="+mn-lt"/>
                <a:ea typeface="+mn-ea"/>
                <a:cs typeface="+mn-cs"/>
              </a:rPr>
              <a:t> grants page and these questions will be answered every Tuesday up to</a:t>
            </a:r>
            <a:r>
              <a:rPr lang="en-001" sz="1200" kern="1200">
                <a:solidFill>
                  <a:schemeClr val="tx1"/>
                </a:solidFill>
                <a:effectLst/>
                <a:latin typeface="+mn-lt"/>
                <a:ea typeface="+mn-ea"/>
                <a:cs typeface="+mn-cs"/>
              </a:rPr>
              <a:t> January </a:t>
            </a:r>
            <a:r>
              <a:rPr lang="en-US" sz="1200" kern="1200">
                <a:solidFill>
                  <a:schemeClr val="tx1"/>
                </a:solidFill>
                <a:effectLst/>
                <a:latin typeface="+mn-lt"/>
                <a:ea typeface="+mn-ea"/>
                <a:cs typeface="+mn-cs"/>
              </a:rPr>
              <a:t>20 by the MSP team.</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Review: all eligible applications are reviewed by a technical evaluation committee that will evaluate proposals based on the criteria outlined on page 4 of the RFA document</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From that review all applicants will be notified of their status and shortlisted applicants will enter into the co-development and award negotiation phase at the beginning </a:t>
            </a:r>
            <a:r>
              <a:rPr lang="en-001" sz="1200" kern="1200">
                <a:solidFill>
                  <a:schemeClr val="tx1"/>
                </a:solidFill>
                <a:effectLst/>
                <a:latin typeface="+mn-lt"/>
                <a:ea typeface="+mn-ea"/>
                <a:cs typeface="+mn-cs"/>
              </a:rPr>
              <a:t>in February </a:t>
            </a:r>
            <a:r>
              <a:rPr lang="en-US" sz="1200" kern="1200">
                <a:solidFill>
                  <a:schemeClr val="tx1"/>
                </a:solidFill>
                <a:effectLst/>
                <a:latin typeface="+mn-lt"/>
                <a:ea typeface="+mn-ea"/>
                <a:cs typeface="+mn-cs"/>
              </a:rPr>
              <a:t>2023</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This is the time when partnership activities will be refined, and milestones will be developed.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This is also when due diligence is conducted to assess organizational and financial capacity of the firm</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This is when the budget negotiation and cost verification process take place. Every line item of the budget will need to be verified and</a:t>
            </a:r>
            <a:r>
              <a:rPr lang="en-001" sz="1200" kern="1200">
                <a:solidFill>
                  <a:schemeClr val="tx1"/>
                </a:solidFill>
                <a:effectLst/>
                <a:latin typeface="+mn-lt"/>
                <a:ea typeface="+mn-ea"/>
                <a:cs typeface="+mn-cs"/>
              </a:rPr>
              <a:t> transactions </a:t>
            </a:r>
            <a:r>
              <a:rPr lang="en-US" sz="1200" kern="1200">
                <a:solidFill>
                  <a:schemeClr val="tx1"/>
                </a:solidFill>
                <a:effectLst/>
                <a:latin typeface="+mn-lt"/>
                <a:ea typeface="+mn-ea"/>
                <a:cs typeface="+mn-cs"/>
              </a:rPr>
              <a:t>over $5,000 require 3 quotes. </a:t>
            </a:r>
          </a:p>
          <a:p>
            <a:pPr marL="1085850" lvl="2" indent="-171450">
              <a:buFont typeface="Arial" panose="020B0604020202020204" pitchFamily="34" charset="0"/>
              <a:buChar char="•"/>
            </a:pPr>
            <a:r>
              <a:rPr lang="en-US" sz="1200" kern="1200">
                <a:solidFill>
                  <a:schemeClr val="tx1"/>
                </a:solidFill>
                <a:effectLst/>
                <a:latin typeface="+mn-lt"/>
                <a:ea typeface="+mn-ea"/>
                <a:cs typeface="+mn-cs"/>
              </a:rPr>
              <a:t>Keep that in mind as you design your budgets</a:t>
            </a:r>
          </a:p>
          <a:p>
            <a:pPr marL="1085850" lvl="2" indent="-171450">
              <a:buFont typeface="Arial" panose="020B0604020202020204" pitchFamily="34" charset="0"/>
              <a:buChar char="•"/>
            </a:pPr>
            <a:r>
              <a:rPr lang="en-US" sz="1200" kern="1200">
                <a:solidFill>
                  <a:schemeClr val="tx1"/>
                </a:solidFill>
                <a:effectLst/>
                <a:latin typeface="+mn-lt"/>
                <a:ea typeface="+mn-ea"/>
                <a:cs typeface="+mn-cs"/>
              </a:rPr>
              <a:t>MSP staff will help guide you through the process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co-development and negotiation phase is time intensive because it sets up everything we need for implementation and reduces the administrative burden during the implementation phased – because everything has been negotiated up front</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Because of this is can often take </a:t>
            </a:r>
            <a:r>
              <a:rPr lang="en-001" sz="1200" kern="1200">
                <a:solidFill>
                  <a:schemeClr val="tx1"/>
                </a:solidFill>
                <a:effectLst/>
                <a:latin typeface="+mn-lt"/>
                <a:ea typeface="+mn-ea"/>
                <a:cs typeface="+mn-cs"/>
              </a:rPr>
              <a:t>4</a:t>
            </a:r>
            <a:r>
              <a:rPr lang="en-US" sz="1200" kern="1200">
                <a:solidFill>
                  <a:schemeClr val="tx1"/>
                </a:solidFill>
                <a:effectLst/>
                <a:latin typeface="+mn-lt"/>
                <a:ea typeface="+mn-ea"/>
                <a:cs typeface="+mn-cs"/>
              </a:rPr>
              <a:t> – </a:t>
            </a:r>
            <a:r>
              <a:rPr lang="en-001" sz="1200" kern="1200">
                <a:solidFill>
                  <a:schemeClr val="tx1"/>
                </a:solidFill>
                <a:effectLst/>
                <a:latin typeface="+mn-lt"/>
                <a:ea typeface="+mn-ea"/>
                <a:cs typeface="+mn-cs"/>
              </a:rPr>
              <a:t>5</a:t>
            </a:r>
            <a:r>
              <a:rPr lang="en-US" sz="1200" kern="1200">
                <a:solidFill>
                  <a:schemeClr val="tx1"/>
                </a:solidFill>
                <a:effectLst/>
                <a:latin typeface="+mn-lt"/>
                <a:ea typeface="+mn-ea"/>
                <a:cs typeface="+mn-cs"/>
              </a:rPr>
              <a:t> months taking place between </a:t>
            </a:r>
            <a:r>
              <a:rPr lang="en-001" sz="1200" kern="1200">
                <a:solidFill>
                  <a:schemeClr val="tx1"/>
                </a:solidFill>
                <a:effectLst/>
                <a:latin typeface="+mn-lt"/>
                <a:ea typeface="+mn-ea"/>
                <a:cs typeface="+mn-cs"/>
              </a:rPr>
              <a:t>February-July 2023</a:t>
            </a:r>
            <a:endParaRPr lang="en-US" sz="1200" kern="1200">
              <a:solidFill>
                <a:schemeClr val="tx1"/>
              </a:solidFill>
              <a:effectLst/>
              <a:latin typeface="+mn-lt"/>
              <a:ea typeface="+mn-ea"/>
              <a:cs typeface="+mn-cs"/>
            </a:endParaRPr>
          </a:p>
          <a:p>
            <a:pPr marL="628650" lvl="1" indent="-171450">
              <a:buFont typeface="Arial" panose="020B0604020202020204" pitchFamily="34" charset="0"/>
              <a:buChar char="•"/>
            </a:pPr>
            <a:endParaRPr lang="en-US" sz="120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After the co-development process take place awards begin and the implementation phase projects to start in </a:t>
            </a:r>
            <a:r>
              <a:rPr lang="en-001" sz="1200" kern="1200">
                <a:solidFill>
                  <a:schemeClr val="tx1"/>
                </a:solidFill>
                <a:effectLst/>
                <a:latin typeface="+mn-lt"/>
                <a:ea typeface="+mn-ea"/>
                <a:cs typeface="+mn-cs"/>
              </a:rPr>
              <a:t>July/August </a:t>
            </a:r>
            <a:r>
              <a:rPr lang="en-US" sz="1200" kern="1200">
                <a:solidFill>
                  <a:schemeClr val="tx1"/>
                </a:solidFill>
                <a:effectLst/>
                <a:latin typeface="+mn-lt"/>
                <a:ea typeface="+mn-ea"/>
                <a:cs typeface="+mn-cs"/>
              </a:rPr>
              <a:t>2023</a:t>
            </a:r>
          </a:p>
          <a:p>
            <a:endParaRPr lang="en-US"/>
          </a:p>
        </p:txBody>
      </p:sp>
      <p:sp>
        <p:nvSpPr>
          <p:cNvPr id="4" name="Slide Number Placeholder 3"/>
          <p:cNvSpPr>
            <a:spLocks noGrp="1"/>
          </p:cNvSpPr>
          <p:nvPr>
            <p:ph type="sldNum" sz="quarter" idx="10"/>
          </p:nvPr>
        </p:nvSpPr>
        <p:spPr/>
        <p:txBody>
          <a:bodyPr/>
          <a:lstStyle/>
          <a:p>
            <a:fld id="{DD154D62-D7A5-D248-8B93-7A8623E1000B}" type="slidenum">
              <a:rPr lang="en-US" smtClean="0"/>
              <a:pPr/>
              <a:t>13</a:t>
            </a:fld>
            <a:endParaRPr lang="en-US"/>
          </a:p>
        </p:txBody>
      </p:sp>
    </p:spTree>
    <p:extLst>
      <p:ext uri="{BB962C8B-B14F-4D97-AF65-F5344CB8AC3E}">
        <p14:creationId xmlns:p14="http://schemas.microsoft.com/office/powerpoint/2010/main" val="356787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Feel free to post in the chat if you have any questions during the presentation and they can be covered either during the presentation or addressed after in the Q&amp;A.</a:t>
            </a:r>
          </a:p>
          <a:p>
            <a:endParaRPr lang="en-US"/>
          </a:p>
          <a:p>
            <a:r>
              <a:rPr lang="en-US"/>
              <a:t>Want to remind the room to please keep yourselves on mute throughout the presentation so that we can get through all of the covered material. At the end of the call, participants will have the opportunity to ask questions.</a:t>
            </a:r>
          </a:p>
          <a:p>
            <a:endParaRPr lang="en-US"/>
          </a:p>
          <a:p>
            <a:r>
              <a:rPr lang="en-US"/>
              <a:t>It would also be great to introduce yourself with your name, organization</a:t>
            </a:r>
          </a:p>
          <a:p>
            <a:endParaRPr lang="en-US"/>
          </a:p>
        </p:txBody>
      </p:sp>
      <p:sp>
        <p:nvSpPr>
          <p:cNvPr id="4" name="Slide Number Placeholder 3"/>
          <p:cNvSpPr>
            <a:spLocks noGrp="1"/>
          </p:cNvSpPr>
          <p:nvPr>
            <p:ph type="sldNum" sz="quarter" idx="5"/>
          </p:nvPr>
        </p:nvSpPr>
        <p:spPr/>
        <p:txBody>
          <a:bodyPr/>
          <a:lstStyle/>
          <a:p>
            <a:fld id="{DD154D62-D7A5-D248-8B93-7A8623E1000B}" type="slidenum">
              <a:rPr lang="en-US" smtClean="0"/>
              <a:pPr/>
              <a:t>3</a:t>
            </a:fld>
            <a:endParaRPr lang="en-US"/>
          </a:p>
        </p:txBody>
      </p:sp>
    </p:spTree>
    <p:extLst>
      <p:ext uri="{BB962C8B-B14F-4D97-AF65-F5344CB8AC3E}">
        <p14:creationId xmlns:p14="http://schemas.microsoft.com/office/powerpoint/2010/main" val="2855603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01" sz="1200" kern="1200">
                <a:solidFill>
                  <a:schemeClr val="tx1"/>
                </a:solidFill>
                <a:effectLst/>
                <a:latin typeface="+mn-lt"/>
                <a:ea typeface="+mn-ea"/>
                <a:cs typeface="+mn-cs"/>
              </a:rPr>
              <a:t>Bronwyn</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DC-based project (buy-in mechanism) focused on learning and good practice on Market Systems Development (MSD) and Private Sector Engagement (PSE).</a:t>
            </a:r>
          </a:p>
          <a:p>
            <a:pPr marL="171450" indent="-171450">
              <a:buFont typeface="Arial" panose="020B0604020202020204" pitchFamily="34" charset="0"/>
              <a:buChar char="•"/>
            </a:pPr>
            <a:r>
              <a:rPr lang="en-US" sz="1200" kern="1200">
                <a:solidFill>
                  <a:schemeClr val="tx1"/>
                </a:solidFill>
                <a:effectLst/>
                <a:latin typeface="+mn-lt"/>
                <a:ea typeface="+mn-ea"/>
                <a:cs typeface="+mn-cs"/>
              </a:rPr>
              <a:t>We operate globally implement in 10-20 countries, through our partnership programs, technical assistance, research projects.</a:t>
            </a:r>
          </a:p>
          <a:p>
            <a:pPr marL="171450" indent="-171450">
              <a:buFont typeface="Arial" panose="020B0604020202020204" pitchFamily="34" charset="0"/>
              <a:buChar char="•"/>
            </a:pPr>
            <a:r>
              <a:rPr lang="en-US" sz="1200" kern="1200">
                <a:solidFill>
                  <a:schemeClr val="tx1"/>
                </a:solidFill>
                <a:effectLst/>
                <a:latin typeface="+mn-lt"/>
                <a:ea typeface="+mn-ea"/>
                <a:cs typeface="+mn-cs"/>
              </a:rPr>
              <a:t>Our partnerships (grants) are meant to</a:t>
            </a:r>
            <a:r>
              <a:rPr lang="en-US"/>
              <a:t> fund innovative solutions that align with your business needs and our technical objectives</a:t>
            </a:r>
            <a:endParaRPr lang="en-US" sz="1200" kern="1200">
              <a:solidFill>
                <a:schemeClr val="tx1"/>
              </a:solidFill>
              <a:effectLst/>
              <a:latin typeface="+mn-lt"/>
              <a:cs typeface="Calibri"/>
            </a:endParaRP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154D62-D7A5-D248-8B93-7A8623E1000B}" type="slidenum">
              <a:rPr lang="en-US" smtClean="0"/>
              <a:pPr/>
              <a:t>5</a:t>
            </a:fld>
            <a:endParaRPr lang="en-US"/>
          </a:p>
        </p:txBody>
      </p:sp>
    </p:spTree>
    <p:extLst>
      <p:ext uri="{BB962C8B-B14F-4D97-AF65-F5344CB8AC3E}">
        <p14:creationId xmlns:p14="http://schemas.microsoft.com/office/powerpoint/2010/main" val="425068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001" sz="1800">
                <a:effectLst/>
                <a:latin typeface="Calibri" panose="020F0502020204030204" pitchFamily="34" charset="0"/>
                <a:ea typeface="Calibri" panose="020F0502020204030204" pitchFamily="34" charset="0"/>
                <a:cs typeface="Times New Roman" panose="02020603050405020304" pitchFamily="18" charset="0"/>
              </a:rPr>
              <a:t>Daniella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001"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So why the private sector? USAID is a development agency which works to address development challenges around the world. MSP </a:t>
            </a:r>
            <a:r>
              <a:rPr lang="en-001" sz="1800" err="1">
                <a:effectLst/>
                <a:latin typeface="Calibri" panose="020F0502020204030204" pitchFamily="34" charset="0"/>
                <a:ea typeface="Calibri" panose="020F0502020204030204" pitchFamily="34" charset="0"/>
                <a:cs typeface="Times New Roman" panose="02020603050405020304" pitchFamily="18" charset="0"/>
              </a:rPr>
              <a:t>Moz</a:t>
            </a:r>
            <a:r>
              <a:rPr lang="en-US" sz="1800">
                <a:effectLst/>
                <a:latin typeface="Calibri" panose="020F0502020204030204" pitchFamily="34" charset="0"/>
                <a:ea typeface="Calibri" panose="020F0502020204030204" pitchFamily="34" charset="0"/>
                <a:cs typeface="Times New Roman" panose="02020603050405020304" pitchFamily="18" charset="0"/>
              </a:rPr>
              <a:t> is a project which sees the private sector as one of the main drivers for delivering development impact in a sustainable and market-oriented way. Ultimately, business challenges (trouble getting loans or investment, high cost of doing business, etc.) are development challenges which MSP </a:t>
            </a:r>
            <a:r>
              <a:rPr lang="en-001" sz="1800" err="1">
                <a:effectLst/>
                <a:latin typeface="Calibri" panose="020F0502020204030204" pitchFamily="34" charset="0"/>
                <a:ea typeface="Calibri" panose="020F0502020204030204" pitchFamily="34" charset="0"/>
                <a:cs typeface="Times New Roman" panose="02020603050405020304" pitchFamily="18" charset="0"/>
              </a:rPr>
              <a:t>Moz</a:t>
            </a:r>
            <a:r>
              <a:rPr lang="en-US" sz="1800">
                <a:effectLst/>
                <a:latin typeface="Calibri" panose="020F0502020204030204" pitchFamily="34" charset="0"/>
                <a:ea typeface="Calibri" panose="020F0502020204030204" pitchFamily="34" charset="0"/>
                <a:cs typeface="Times New Roman" panose="02020603050405020304" pitchFamily="18" charset="0"/>
              </a:rPr>
              <a:t> is well positioned to help to address. In this particular activity, MSP</a:t>
            </a:r>
            <a:r>
              <a:rPr lang="en-001" sz="1800">
                <a:effectLst/>
                <a:latin typeface="Calibri" panose="020F0502020204030204" pitchFamily="34" charset="0"/>
                <a:ea typeface="Calibri" panose="020F0502020204030204" pitchFamily="34" charset="0"/>
                <a:cs typeface="Times New Roman" panose="02020603050405020304" pitchFamily="18" charset="0"/>
              </a:rPr>
              <a:t> </a:t>
            </a:r>
            <a:r>
              <a:rPr lang="en-001" sz="1800" err="1">
                <a:effectLst/>
                <a:latin typeface="Calibri" panose="020F0502020204030204" pitchFamily="34" charset="0"/>
                <a:ea typeface="Calibri" panose="020F0502020204030204" pitchFamily="34" charset="0"/>
                <a:cs typeface="Times New Roman" panose="02020603050405020304" pitchFamily="18" charset="0"/>
              </a:rPr>
              <a:t>Moz</a:t>
            </a:r>
            <a:r>
              <a:rPr lang="en-US" sz="1800">
                <a:effectLst/>
                <a:latin typeface="Calibri" panose="020F0502020204030204" pitchFamily="34" charset="0"/>
                <a:ea typeface="Calibri" panose="020F0502020204030204" pitchFamily="34" charset="0"/>
                <a:cs typeface="Times New Roman" panose="02020603050405020304" pitchFamily="18" charset="0"/>
              </a:rPr>
              <a:t> is looking to work with private sector business partners to co-invest into a business concept in order to help to reduce the risk to businesses that it takes to test out new ideas or expand into new areas. Understanding the challenges, USAID would like to work with businesses directly to invest, innovate, and engage in areas outside of or expand its normal business practices. </a:t>
            </a:r>
          </a:p>
          <a:p>
            <a:endParaRPr lang="en-US"/>
          </a:p>
        </p:txBody>
      </p:sp>
      <p:sp>
        <p:nvSpPr>
          <p:cNvPr id="4" name="Slide Number Placeholder 3"/>
          <p:cNvSpPr>
            <a:spLocks noGrp="1"/>
          </p:cNvSpPr>
          <p:nvPr>
            <p:ph type="sldNum" sz="quarter" idx="5"/>
          </p:nvPr>
        </p:nvSpPr>
        <p:spPr/>
        <p:txBody>
          <a:bodyPr/>
          <a:lstStyle/>
          <a:p>
            <a:fld id="{DD154D62-D7A5-D248-8B93-7A8623E1000B}" type="slidenum">
              <a:rPr lang="en-US" smtClean="0"/>
              <a:pPr/>
              <a:t>6</a:t>
            </a:fld>
            <a:endParaRPr lang="en-US"/>
          </a:p>
        </p:txBody>
      </p:sp>
    </p:spTree>
    <p:extLst>
      <p:ext uri="{BB962C8B-B14F-4D97-AF65-F5344CB8AC3E}">
        <p14:creationId xmlns:p14="http://schemas.microsoft.com/office/powerpoint/2010/main" val="518192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**All quotes directly from the publicly available RFA</a:t>
            </a:r>
          </a:p>
        </p:txBody>
      </p:sp>
      <p:sp>
        <p:nvSpPr>
          <p:cNvPr id="4" name="Slide Number Placeholder 3"/>
          <p:cNvSpPr>
            <a:spLocks noGrp="1"/>
          </p:cNvSpPr>
          <p:nvPr>
            <p:ph type="sldNum" sz="quarter" idx="5"/>
          </p:nvPr>
        </p:nvSpPr>
        <p:spPr/>
        <p:txBody>
          <a:bodyPr/>
          <a:lstStyle/>
          <a:p>
            <a:fld id="{DD154D62-D7A5-D248-8B93-7A8623E1000B}" type="slidenum">
              <a:rPr lang="en-US" smtClean="0"/>
              <a:pPr/>
              <a:t>7</a:t>
            </a:fld>
            <a:endParaRPr lang="en-US"/>
          </a:p>
        </p:txBody>
      </p:sp>
    </p:spTree>
    <p:extLst>
      <p:ext uri="{BB962C8B-B14F-4D97-AF65-F5344CB8AC3E}">
        <p14:creationId xmlns:p14="http://schemas.microsoft.com/office/powerpoint/2010/main" val="289180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01"/>
              <a:t>Mark:  </a:t>
            </a:r>
            <a:r>
              <a:rPr lang="en-US"/>
              <a:t>To initiate this process, MSP </a:t>
            </a:r>
            <a:r>
              <a:rPr lang="en-001"/>
              <a:t>FLW</a:t>
            </a:r>
            <a:r>
              <a:rPr lang="en-US"/>
              <a:t> has released a request for applications, which you all will have hopefully had access to through the MSP Access website. This document has a lot of details about what the overall objectives of the program are, who is eligible, and how to apply. We will just briefly run through some of the main components of the activity and then leave as much time as possible for you all to ask questions and share any feedback now that you have read and heard about this exciting opportunity. </a:t>
            </a:r>
          </a:p>
          <a:p>
            <a:endParaRPr lang="en-US"/>
          </a:p>
          <a:p>
            <a:r>
              <a:rPr lang="en-US"/>
              <a:t>The objectives are…</a:t>
            </a:r>
          </a:p>
        </p:txBody>
      </p:sp>
      <p:sp>
        <p:nvSpPr>
          <p:cNvPr id="4" name="Slide Number Placeholder 3"/>
          <p:cNvSpPr>
            <a:spLocks noGrp="1"/>
          </p:cNvSpPr>
          <p:nvPr>
            <p:ph type="sldNum" sz="quarter" idx="10"/>
          </p:nvPr>
        </p:nvSpPr>
        <p:spPr/>
        <p:txBody>
          <a:bodyPr/>
          <a:lstStyle/>
          <a:p>
            <a:fld id="{DD154D62-D7A5-D248-8B93-7A8623E1000B}" type="slidenum">
              <a:rPr lang="en-US" smtClean="0"/>
              <a:pPr/>
              <a:t>8</a:t>
            </a:fld>
            <a:endParaRPr lang="en-US"/>
          </a:p>
        </p:txBody>
      </p:sp>
    </p:spTree>
    <p:extLst>
      <p:ext uri="{BB962C8B-B14F-4D97-AF65-F5344CB8AC3E}">
        <p14:creationId xmlns:p14="http://schemas.microsoft.com/office/powerpoint/2010/main" val="1620654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Key focus areas are to reduce </a:t>
            </a:r>
            <a:r>
              <a:rPr lang="en-US" err="1"/>
              <a:t>flw</a:t>
            </a:r>
            <a:r>
              <a:rPr lang="en-US"/>
              <a:t> and shortages within Mozambique and helps to ensuring and prolonging the shelf life of food</a:t>
            </a:r>
          </a:p>
          <a:p>
            <a:pPr marL="171450" indent="-171450">
              <a:buFont typeface="Arial" panose="020B0604020202020204" pitchFamily="34" charset="0"/>
              <a:buChar char="•"/>
            </a:pPr>
            <a:r>
              <a:rPr lang="en-US"/>
              <a:t>Please note that in this point that there is a development impact focus on improving the livelihoods of small-holder farmers. Which is something that is something that you keep in mind and respond to when going through the application.</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After going through all these concepts one common question that MSP receives is within eligibility requirements for warehousing and storage and </a:t>
            </a:r>
            <a:r>
              <a:rPr lang="en-US" err="1"/>
              <a:t>agro</a:t>
            </a:r>
            <a:r>
              <a:rPr lang="en-US"/>
              <a:t>- examples processing. We will go into more detail on eligibility requirements on a separate slide, but as long as warehousing and cold-chain storage projects do not require construction, these are </a:t>
            </a:r>
            <a:r>
              <a:rPr lang="en-US" b="1"/>
              <a:t>completely eligible</a:t>
            </a:r>
            <a:r>
              <a:rPr lang="en-US"/>
              <a:t>. However, if your project contains construction these are not eligible costs.</a:t>
            </a:r>
          </a:p>
          <a:p>
            <a:pPr marL="171450" indent="-171450">
              <a:buFont typeface="Arial" panose="020B0604020202020204" pitchFamily="34" charset="0"/>
              <a:buChar char="•"/>
            </a:pPr>
            <a:r>
              <a:rPr lang="en-US"/>
              <a:t>For </a:t>
            </a:r>
            <a:r>
              <a:rPr lang="en-US" err="1"/>
              <a:t>agro</a:t>
            </a:r>
            <a:r>
              <a:rPr lang="en-US"/>
              <a:t>-processing projects, any materials of labor that have been purchased or hired prior to the beginning of the project are ineligible costs. Again we will go into more details on this in another few slides.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b="1"/>
              <a:t>Reminder, these examples are not a representation of the totality of examples. If any potential applicants have any concepts that fit within the project objectives listed in the previous slide, please feel free to submit an application. If there is any confusion or grey area, please feel free to query any questions during this conference or through the Mozambique RFA email.</a:t>
            </a:r>
          </a:p>
          <a:p>
            <a:endParaRPr lang="en-US"/>
          </a:p>
        </p:txBody>
      </p:sp>
      <p:sp>
        <p:nvSpPr>
          <p:cNvPr id="4" name="Slide Number Placeholder 3"/>
          <p:cNvSpPr>
            <a:spLocks noGrp="1"/>
          </p:cNvSpPr>
          <p:nvPr>
            <p:ph type="sldNum" sz="quarter" idx="5"/>
          </p:nvPr>
        </p:nvSpPr>
        <p:spPr/>
        <p:txBody>
          <a:bodyPr/>
          <a:lstStyle/>
          <a:p>
            <a:fld id="{DD154D62-D7A5-D248-8B93-7A8623E1000B}" type="slidenum">
              <a:rPr lang="en-US" smtClean="0"/>
              <a:pPr/>
              <a:t>9</a:t>
            </a:fld>
            <a:endParaRPr lang="en-US"/>
          </a:p>
        </p:txBody>
      </p:sp>
    </p:spTree>
    <p:extLst>
      <p:ext uri="{BB962C8B-B14F-4D97-AF65-F5344CB8AC3E}">
        <p14:creationId xmlns:p14="http://schemas.microsoft.com/office/powerpoint/2010/main" val="973174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Funding range: </a:t>
            </a:r>
            <a:r>
              <a:rPr lang="en-001"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250,000 to </a:t>
            </a:r>
            <a:r>
              <a:rPr lang="en-001" sz="1200" kern="1200">
                <a:solidFill>
                  <a:schemeClr val="tx1"/>
                </a:solidFill>
                <a:effectLst/>
                <a:latin typeface="+mn-lt"/>
                <a:ea typeface="+mn-ea"/>
                <a:cs typeface="+mn-cs"/>
              </a:rPr>
              <a:t>$500,000 </a:t>
            </a:r>
            <a:r>
              <a:rPr lang="en-US" sz="1200" kern="1200">
                <a:solidFill>
                  <a:schemeClr val="tx1"/>
                </a:solidFill>
                <a:effectLst/>
                <a:latin typeface="+mn-lt"/>
                <a:ea typeface="+mn-ea"/>
                <a:cs typeface="+mn-cs"/>
              </a:rPr>
              <a:t>per award – This is funding available from MSP</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Co-investment: 1:1 – means that for every dollar you request from MSP, you much also put in a dollar of company funding</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On the next slide we’ll talk more about what qualifies for co-investment</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2-year partnerships – from the time of signing a final award</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Pay-for-performance – fixed amount awards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This means we set all activities and costs upfront and that each award will have a set of negotiated milestones designed to measure partnership progress and success</a:t>
            </a:r>
          </a:p>
          <a:p>
            <a:pPr marL="1085850" lvl="2" indent="-171450">
              <a:buFont typeface="Arial" panose="020B0604020202020204" pitchFamily="34" charset="0"/>
              <a:buChar char="•"/>
            </a:pPr>
            <a:r>
              <a:rPr lang="en-US" sz="1200" kern="1200">
                <a:solidFill>
                  <a:schemeClr val="tx1"/>
                </a:solidFill>
                <a:effectLst/>
                <a:latin typeface="+mn-lt"/>
                <a:ea typeface="+mn-ea"/>
                <a:cs typeface="+mn-cs"/>
              </a:rPr>
              <a:t>For example, if the objective of our partnership is to increase farmer access to </a:t>
            </a:r>
            <a:r>
              <a:rPr lang="en-001" sz="1200" kern="1200">
                <a:solidFill>
                  <a:schemeClr val="tx1"/>
                </a:solidFill>
                <a:effectLst/>
                <a:latin typeface="+mn-lt"/>
                <a:ea typeface="+mn-ea"/>
                <a:cs typeface="+mn-cs"/>
              </a:rPr>
              <a:t>cold c</a:t>
            </a:r>
            <a:r>
              <a:rPr lang="en-US" sz="1200" kern="1200">
                <a:solidFill>
                  <a:schemeClr val="tx1"/>
                </a:solidFill>
                <a:effectLst/>
                <a:latin typeface="+mn-lt"/>
                <a:ea typeface="+mn-ea"/>
                <a:cs typeface="+mn-cs"/>
              </a:rPr>
              <a:t>ha</a:t>
            </a:r>
            <a:r>
              <a:rPr lang="en-001" sz="1200" kern="1200">
                <a:solidFill>
                  <a:schemeClr val="tx1"/>
                </a:solidFill>
                <a:effectLst/>
                <a:latin typeface="+mn-lt"/>
                <a:ea typeface="+mn-ea"/>
                <a:cs typeface="+mn-cs"/>
              </a:rPr>
              <a:t>in services</a:t>
            </a:r>
            <a:r>
              <a:rPr lang="en-US" sz="1200" kern="1200">
                <a:solidFill>
                  <a:schemeClr val="tx1"/>
                </a:solidFill>
                <a:effectLst/>
                <a:latin typeface="+mn-lt"/>
                <a:ea typeface="+mn-ea"/>
                <a:cs typeface="+mn-cs"/>
              </a:rPr>
              <a:t>, there would be milestones </a:t>
            </a:r>
            <a:r>
              <a:rPr lang="en-001" sz="1200" kern="1200">
                <a:solidFill>
                  <a:schemeClr val="tx1"/>
                </a:solidFill>
                <a:effectLst/>
                <a:latin typeface="+mn-lt"/>
                <a:ea typeface="+mn-ea"/>
                <a:cs typeface="+mn-cs"/>
              </a:rPr>
              <a:t>corresponding to the number of farmers who gain access to those services (via purchase records, etc) and the differ</a:t>
            </a:r>
            <a:r>
              <a:rPr lang="en-US" sz="1200" kern="1200" err="1">
                <a:solidFill>
                  <a:schemeClr val="tx1"/>
                </a:solidFill>
                <a:effectLst/>
                <a:latin typeface="+mn-lt"/>
                <a:ea typeface="+mn-ea"/>
                <a:cs typeface="+mn-cs"/>
              </a:rPr>
              <a:t>en</a:t>
            </a:r>
            <a:r>
              <a:rPr lang="en-001" sz="1200" kern="1200">
                <a:solidFill>
                  <a:schemeClr val="tx1"/>
                </a:solidFill>
                <a:effectLst/>
                <a:latin typeface="+mn-lt"/>
                <a:ea typeface="+mn-ea"/>
                <a:cs typeface="+mn-cs"/>
              </a:rPr>
              <a:t>t types of services</a:t>
            </a:r>
            <a:r>
              <a:rPr lang="en-US" sz="1200" kern="1200">
                <a:solidFill>
                  <a:schemeClr val="tx1"/>
                </a:solidFill>
                <a:effectLst/>
                <a:latin typeface="+mn-lt"/>
                <a:ea typeface="+mn-ea"/>
                <a:cs typeface="+mn-cs"/>
              </a:rPr>
              <a:t>. </a:t>
            </a:r>
          </a:p>
          <a:p>
            <a:pPr marL="1085850" lvl="2" indent="-171450">
              <a:buFont typeface="Arial" panose="020B0604020202020204" pitchFamily="34" charset="0"/>
              <a:buChar char="•"/>
            </a:pPr>
            <a:r>
              <a:rPr lang="en-US" sz="1200" kern="1200">
                <a:solidFill>
                  <a:schemeClr val="tx1"/>
                </a:solidFill>
                <a:effectLst/>
                <a:latin typeface="+mn-lt"/>
                <a:ea typeface="+mn-ea"/>
                <a:cs typeface="+mn-cs"/>
              </a:rPr>
              <a:t>There may also be a milestone for a farmer outreach plan or last-mile distribution plan</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All milestones will be designed and negotiated during our co-development process, which we’ll talk more about in a minute</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fix</a:t>
            </a:r>
            <a:r>
              <a:rPr lang="en-001" sz="1200" kern="1200">
                <a:solidFill>
                  <a:schemeClr val="tx1"/>
                </a:solidFill>
                <a:effectLst/>
                <a:latin typeface="+mn-lt"/>
                <a:ea typeface="+mn-ea"/>
                <a:cs typeface="+mn-cs"/>
              </a:rPr>
              <a:t>ed</a:t>
            </a:r>
            <a:r>
              <a:rPr lang="en-US" sz="1200" kern="1200">
                <a:solidFill>
                  <a:schemeClr val="tx1"/>
                </a:solidFill>
                <a:effectLst/>
                <a:latin typeface="+mn-lt"/>
                <a:ea typeface="+mn-ea"/>
                <a:cs typeface="+mn-cs"/>
              </a:rPr>
              <a:t> amount award model also means that all costs will be negotiated up front. </a:t>
            </a:r>
          </a:p>
          <a:p>
            <a:pPr marL="1085850" lvl="2" indent="-171450">
              <a:buFont typeface="Arial" panose="020B0604020202020204" pitchFamily="34" charset="0"/>
              <a:buChar char="•"/>
            </a:pPr>
            <a:r>
              <a:rPr lang="en-US" sz="1200" kern="1200">
                <a:solidFill>
                  <a:schemeClr val="tx1"/>
                </a:solidFill>
                <a:effectLst/>
                <a:latin typeface="+mn-lt"/>
                <a:ea typeface="+mn-ea"/>
                <a:cs typeface="+mn-cs"/>
              </a:rPr>
              <a:t>Because award payments are made based on milestone achievement, during implementation we do not pay for actual cost incurred. </a:t>
            </a:r>
          </a:p>
          <a:p>
            <a:pPr marL="1085850" lvl="2" indent="-171450">
              <a:buFont typeface="Arial" panose="020B0604020202020204" pitchFamily="34" charset="0"/>
              <a:buChar char="•"/>
            </a:pPr>
            <a:r>
              <a:rPr lang="en-US" sz="1200" kern="1200">
                <a:solidFill>
                  <a:schemeClr val="tx1"/>
                </a:solidFill>
                <a:effectLst/>
                <a:latin typeface="+mn-lt"/>
                <a:ea typeface="+mn-ea"/>
                <a:cs typeface="+mn-cs"/>
              </a:rPr>
              <a:t>Instead we ask to develop and verify the budget up front. This means verifying cost via quotes from vendors or market research.</a:t>
            </a:r>
          </a:p>
          <a:p>
            <a:pPr marL="1085850" lvl="2" indent="-171450">
              <a:buFont typeface="Arial" panose="020B0604020202020204" pitchFamily="34" charset="0"/>
              <a:buChar char="•"/>
            </a:pPr>
            <a:r>
              <a:rPr lang="en-US" sz="1200" kern="1200">
                <a:solidFill>
                  <a:schemeClr val="tx1"/>
                </a:solidFill>
                <a:effectLst/>
                <a:latin typeface="+mn-lt"/>
                <a:ea typeface="+mn-ea"/>
                <a:cs typeface="+mn-cs"/>
              </a:rPr>
              <a:t>During the negotiation process, MSP will help guide partners through this process</a:t>
            </a:r>
          </a:p>
          <a:p>
            <a:endParaRPr lang="en-US"/>
          </a:p>
        </p:txBody>
      </p:sp>
      <p:sp>
        <p:nvSpPr>
          <p:cNvPr id="4" name="Slide Number Placeholder 3"/>
          <p:cNvSpPr>
            <a:spLocks noGrp="1"/>
          </p:cNvSpPr>
          <p:nvPr>
            <p:ph type="sldNum" sz="quarter" idx="5"/>
          </p:nvPr>
        </p:nvSpPr>
        <p:spPr/>
        <p:txBody>
          <a:bodyPr/>
          <a:lstStyle/>
          <a:p>
            <a:fld id="{DD154D62-D7A5-D248-8B93-7A8623E1000B}" type="slidenum">
              <a:rPr lang="en-US" smtClean="0"/>
              <a:pPr/>
              <a:t>10</a:t>
            </a:fld>
            <a:endParaRPr lang="en-US"/>
          </a:p>
        </p:txBody>
      </p:sp>
    </p:spTree>
    <p:extLst>
      <p:ext uri="{BB962C8B-B14F-4D97-AF65-F5344CB8AC3E}">
        <p14:creationId xmlns:p14="http://schemas.microsoft.com/office/powerpoint/2010/main" val="3933712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01"/>
              <a:t>Note that the full list of these is included in Section III of the RFA</a:t>
            </a:r>
          </a:p>
          <a:p>
            <a:endParaRPr lang="en-001"/>
          </a:p>
          <a:p>
            <a:pPr marL="0" marR="0" lvl="0" indent="0" algn="l" defTabSz="457200" rtl="0" eaLnBrk="1" fontAlgn="auto" latinLnBrk="0" hangingPunct="1">
              <a:lnSpc>
                <a:spcPct val="100000"/>
              </a:lnSpc>
              <a:spcBef>
                <a:spcPts val="0"/>
              </a:spcBef>
              <a:spcAft>
                <a:spcPts val="0"/>
              </a:spcAft>
              <a:buClrTx/>
              <a:buSzTx/>
              <a:buFontTx/>
              <a:buNone/>
              <a:tabLst/>
              <a:defRPr/>
            </a:pPr>
            <a:r>
              <a:rPr lang="en-001"/>
              <a:t>Note that the full list of these is included in Section III of the RFA</a:t>
            </a:r>
            <a:endParaRPr lang="en-US"/>
          </a:p>
          <a:p>
            <a:endParaRPr lang="en-US"/>
          </a:p>
          <a:p>
            <a:r>
              <a:rPr lang="en-US" b="1"/>
              <a:t>Time of Award</a:t>
            </a:r>
            <a:r>
              <a:rPr lang="en-US" b="0"/>
              <a:t>: If you are currently not operating within Mozambique, but are planning to in the next 6-7 months your company can still apply</a:t>
            </a:r>
          </a:p>
          <a:p>
            <a:endParaRPr lang="en-US" b="0"/>
          </a:p>
          <a:p>
            <a:r>
              <a:rPr lang="en-US" b="1"/>
              <a:t>UEI: </a:t>
            </a:r>
            <a:r>
              <a:rPr lang="en-US" b="0"/>
              <a:t>If you are familiar with past US government-funded projects, the UEI has replaced the DUNS in Sam Search. If you do not have a UEI number, will ask you to apply for one. We know that this can be a drawn-out process, so there are some caveats to this. If you can display that you are in process of getting the UEI, your firm will be eligible. MSP will help you through the co-development process to obtain one.</a:t>
            </a:r>
            <a:endParaRPr lang="en-US" b="1"/>
          </a:p>
          <a:p>
            <a:endParaRPr lang="en-US"/>
          </a:p>
        </p:txBody>
      </p:sp>
      <p:sp>
        <p:nvSpPr>
          <p:cNvPr id="4" name="Slide Number Placeholder 3"/>
          <p:cNvSpPr>
            <a:spLocks noGrp="1"/>
          </p:cNvSpPr>
          <p:nvPr>
            <p:ph type="sldNum" sz="quarter" idx="5"/>
          </p:nvPr>
        </p:nvSpPr>
        <p:spPr/>
        <p:txBody>
          <a:bodyPr/>
          <a:lstStyle/>
          <a:p>
            <a:fld id="{DD154D62-D7A5-D248-8B93-7A8623E1000B}" type="slidenum">
              <a:rPr lang="en-US" smtClean="0"/>
              <a:pPr/>
              <a:t>11</a:t>
            </a:fld>
            <a:endParaRPr lang="en-US"/>
          </a:p>
        </p:txBody>
      </p:sp>
    </p:spTree>
    <p:extLst>
      <p:ext uri="{BB962C8B-B14F-4D97-AF65-F5344CB8AC3E}">
        <p14:creationId xmlns:p14="http://schemas.microsoft.com/office/powerpoint/2010/main" val="3598156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Box 9"/>
          <p:cNvSpPr txBox="1"/>
          <p:nvPr userDrawn="1"/>
        </p:nvSpPr>
        <p:spPr>
          <a:xfrm>
            <a:off x="358758" y="6611159"/>
            <a:ext cx="7226024" cy="230832"/>
          </a:xfrm>
          <a:prstGeom prst="rect">
            <a:avLst/>
          </a:prstGeom>
          <a:noFill/>
          <a:ln w="12700" cap="sq" cmpd="sng">
            <a:noFill/>
            <a:prstDash val="solid"/>
          </a:ln>
        </p:spPr>
        <p:txBody>
          <a:bodyPr wrap="square" rtlCol="0" anchor="t" anchorCtr="0">
            <a:spAutoFit/>
          </a:bodyPr>
          <a:lstStyle/>
          <a:p>
            <a:r>
              <a:rPr lang="en-US" sz="900" b="0" i="1">
                <a:solidFill>
                  <a:schemeClr val="bg1"/>
                </a:solidFill>
                <a:latin typeface="Arial"/>
                <a:cs typeface="Arial"/>
              </a:rPr>
              <a:t>Photo</a:t>
            </a:r>
            <a:r>
              <a:rPr lang="en-US" sz="900" b="0" i="1" baseline="0">
                <a:solidFill>
                  <a:schemeClr val="bg1"/>
                </a:solidFill>
                <a:latin typeface="Arial"/>
                <a:cs typeface="Arial"/>
              </a:rPr>
              <a:t> Credit Goes Here</a:t>
            </a:r>
            <a:endParaRPr lang="en-US" sz="900" b="0" i="1">
              <a:solidFill>
                <a:schemeClr val="bg1"/>
              </a:solidFill>
              <a:latin typeface="Arial"/>
              <a:cs typeface="Arial"/>
            </a:endParaRPr>
          </a:p>
        </p:txBody>
      </p:sp>
      <p:sp>
        <p:nvSpPr>
          <p:cNvPr id="15" name="Text Placeholder 14"/>
          <p:cNvSpPr>
            <a:spLocks noGrp="1"/>
          </p:cNvSpPr>
          <p:nvPr>
            <p:ph type="body" sz="quarter" idx="12" hasCustomPrompt="1"/>
          </p:nvPr>
        </p:nvSpPr>
        <p:spPr>
          <a:xfrm>
            <a:off x="462856" y="5723098"/>
            <a:ext cx="5022850" cy="260350"/>
          </a:xfrm>
          <a:prstGeom prst="rect">
            <a:avLst/>
          </a:prstGeom>
        </p:spPr>
        <p:txBody>
          <a:bodyPr/>
          <a:lstStyle>
            <a:lvl1pPr marL="0" indent="0">
              <a:buNone/>
              <a:defRPr sz="1000" i="1" baseline="0">
                <a:solidFill>
                  <a:schemeClr val="bg1"/>
                </a:solidFill>
                <a:latin typeface="Arial" panose="020B0604020202020204" pitchFamily="34" charset="0"/>
                <a:cs typeface="Arial" panose="020B0604020202020204" pitchFamily="34" charset="0"/>
              </a:defRPr>
            </a:lvl1pPr>
          </a:lstStyle>
          <a:p>
            <a:pPr lvl="0"/>
            <a:r>
              <a:rPr lang="en-US"/>
              <a:t>Photo credit: Name/Organization</a:t>
            </a:r>
          </a:p>
        </p:txBody>
      </p:sp>
      <p:sp>
        <p:nvSpPr>
          <p:cNvPr id="17" name="Text Placeholder 16"/>
          <p:cNvSpPr>
            <a:spLocks noGrp="1"/>
          </p:cNvSpPr>
          <p:nvPr>
            <p:ph type="body" sz="quarter" idx="13" hasCustomPrompt="1"/>
          </p:nvPr>
        </p:nvSpPr>
        <p:spPr>
          <a:xfrm>
            <a:off x="452438" y="5175081"/>
            <a:ext cx="8186737" cy="268287"/>
          </a:xfrm>
          <a:prstGeom prst="rect">
            <a:avLst/>
          </a:prstGeom>
        </p:spPr>
        <p:txBody>
          <a:bodyPr/>
          <a:lstStyle>
            <a:lvl1pPr marL="0" indent="0">
              <a:buNone/>
              <a:defRPr sz="1500" b="1" baseline="0">
                <a:solidFill>
                  <a:schemeClr val="bg1"/>
                </a:solidFill>
                <a:latin typeface="Arial" panose="020B0604020202020204" pitchFamily="34" charset="0"/>
                <a:cs typeface="Arial" panose="020B0604020202020204" pitchFamily="34" charset="0"/>
              </a:defRPr>
            </a:lvl1pPr>
          </a:lstStyle>
          <a:p>
            <a:pPr lvl="0"/>
            <a:r>
              <a:rPr lang="en-US"/>
              <a:t>Subhead goes here</a:t>
            </a:r>
          </a:p>
        </p:txBody>
      </p:sp>
      <p:sp>
        <p:nvSpPr>
          <p:cNvPr id="19" name="Text Placeholder 18"/>
          <p:cNvSpPr>
            <a:spLocks noGrp="1"/>
          </p:cNvSpPr>
          <p:nvPr>
            <p:ph type="body" sz="quarter" idx="14" hasCustomPrompt="1"/>
          </p:nvPr>
        </p:nvSpPr>
        <p:spPr>
          <a:xfrm>
            <a:off x="1021842" y="3829050"/>
            <a:ext cx="7089775" cy="1195388"/>
          </a:xfrm>
          <a:prstGeom prst="rect">
            <a:avLst/>
          </a:prstGeom>
        </p:spPr>
        <p:txBody>
          <a:bodyPr/>
          <a:lstStyle>
            <a:lvl1pPr marL="0" indent="0" algn="ctr">
              <a:buNone/>
              <a:defRPr sz="3400" baseline="0">
                <a:solidFill>
                  <a:schemeClr val="bg1">
                    <a:lumMod val="85000"/>
                  </a:schemeClr>
                </a:solidFill>
                <a:latin typeface="Arial" panose="020B0604020202020204" pitchFamily="34" charset="0"/>
                <a:cs typeface="Arial" panose="020B0604020202020204" pitchFamily="34" charset="0"/>
              </a:defRPr>
            </a:lvl1pPr>
          </a:lstStyle>
          <a:p>
            <a:pPr lvl="0"/>
            <a:r>
              <a:rPr lang="en-US"/>
              <a:t>TITLE OF PRESENTATION GOES HERE AND HERE</a:t>
            </a:r>
          </a:p>
        </p:txBody>
      </p:sp>
    </p:spTree>
    <p:extLst>
      <p:ext uri="{BB962C8B-B14F-4D97-AF65-F5344CB8AC3E}">
        <p14:creationId xmlns:p14="http://schemas.microsoft.com/office/powerpoint/2010/main" val="209962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87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e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056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and Left Justified Tex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8" name="Text Placeholder 7"/>
          <p:cNvSpPr>
            <a:spLocks noGrp="1"/>
          </p:cNvSpPr>
          <p:nvPr>
            <p:ph type="body" sz="quarter" idx="10"/>
          </p:nvPr>
        </p:nvSpPr>
        <p:spPr>
          <a:xfrm>
            <a:off x="612775" y="2087563"/>
            <a:ext cx="8101013" cy="329184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Tree>
    <p:extLst>
      <p:ext uri="{BB962C8B-B14F-4D97-AF65-F5344CB8AC3E}">
        <p14:creationId xmlns:p14="http://schemas.microsoft.com/office/powerpoint/2010/main" val="108939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4" name="Text Placeholder 7"/>
          <p:cNvSpPr>
            <a:spLocks noGrp="1"/>
          </p:cNvSpPr>
          <p:nvPr>
            <p:ph type="body" sz="quarter" idx="10"/>
          </p:nvPr>
        </p:nvSpPr>
        <p:spPr>
          <a:xfrm>
            <a:off x="612775" y="2087563"/>
            <a:ext cx="8101013"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85799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subhead,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8" name="Text Placeholder 7"/>
          <p:cNvSpPr>
            <a:spLocks noGrp="1"/>
          </p:cNvSpPr>
          <p:nvPr>
            <p:ph type="body" sz="quarter" idx="10"/>
          </p:nvPr>
        </p:nvSpPr>
        <p:spPr>
          <a:xfrm>
            <a:off x="612775" y="2388787"/>
            <a:ext cx="8101013"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a:p>
            <a:pPr lvl="0"/>
            <a:endParaRPr lang="en-US"/>
          </a:p>
          <a:p>
            <a:pPr lvl="0"/>
            <a:endParaRPr lang="en-US"/>
          </a:p>
        </p:txBody>
      </p:sp>
      <p:sp>
        <p:nvSpPr>
          <p:cNvPr id="14" name="Text Placeholder 13"/>
          <p:cNvSpPr>
            <a:spLocks noGrp="1"/>
          </p:cNvSpPr>
          <p:nvPr>
            <p:ph type="body" sz="quarter" idx="11" hasCustomPrompt="1"/>
          </p:nvPr>
        </p:nvSpPr>
        <p:spPr>
          <a:xfrm>
            <a:off x="516477" y="1903413"/>
            <a:ext cx="8153400" cy="452437"/>
          </a:xfrm>
          <a:prstGeom prst="rect">
            <a:avLst/>
          </a:prstGeom>
        </p:spPr>
        <p:txBody>
          <a:bodyPr/>
          <a:lstStyle>
            <a:lvl1pPr marL="0" indent="0">
              <a:buNone/>
              <a:defRPr sz="2100" b="1" baseline="0">
                <a:solidFill>
                  <a:srgbClr val="D37D28"/>
                </a:solidFill>
                <a:latin typeface="Arial" panose="020B0604020202020204" pitchFamily="34" charset="0"/>
                <a:cs typeface="Arial" panose="020B0604020202020204" pitchFamily="34" charset="0"/>
              </a:defRPr>
            </a:lvl1pPr>
          </a:lstStyle>
          <a:p>
            <a:pPr lvl="0"/>
            <a:r>
              <a:rPr lang="en-US"/>
              <a:t>Subhead goes here</a:t>
            </a:r>
          </a:p>
        </p:txBody>
      </p:sp>
    </p:spTree>
    <p:extLst>
      <p:ext uri="{BB962C8B-B14F-4D97-AF65-F5344CB8AC3E}">
        <p14:creationId xmlns:p14="http://schemas.microsoft.com/office/powerpoint/2010/main" val="274948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bulleted list, and photo">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8" name="Text Placeholder 7"/>
          <p:cNvSpPr>
            <a:spLocks noGrp="1"/>
          </p:cNvSpPr>
          <p:nvPr>
            <p:ph type="body" sz="quarter" idx="10"/>
          </p:nvPr>
        </p:nvSpPr>
        <p:spPr>
          <a:xfrm>
            <a:off x="601663" y="2205038"/>
            <a:ext cx="4368800" cy="3840162"/>
          </a:xfrm>
          <a:prstGeom prst="rect">
            <a:avLst/>
          </a:prstGeom>
        </p:spPr>
        <p:txBody>
          <a:bodyPr/>
          <a:lstStyle>
            <a:lvl1pPr>
              <a:defRPr sz="1800">
                <a:latin typeface="Arial" panose="020B0604020202020204" pitchFamily="34" charset="0"/>
                <a:cs typeface="Arial" panose="020B0604020202020204" pitchFamily="34" charset="0"/>
              </a:defRPr>
            </a:lvl1pPr>
          </a:lstStyle>
          <a:p>
            <a:pPr lvl="0"/>
            <a:r>
              <a:rPr lang="en-US"/>
              <a:t>Click to edit Master</a:t>
            </a:r>
          </a:p>
        </p:txBody>
      </p:sp>
      <p:sp>
        <p:nvSpPr>
          <p:cNvPr id="10" name="Picture Placeholder 9"/>
          <p:cNvSpPr>
            <a:spLocks noGrp="1"/>
          </p:cNvSpPr>
          <p:nvPr>
            <p:ph type="pic" sz="quarter" idx="11"/>
          </p:nvPr>
        </p:nvSpPr>
        <p:spPr>
          <a:xfrm>
            <a:off x="5325018" y="2204869"/>
            <a:ext cx="3344862" cy="3679564"/>
          </a:xfrm>
          <a:prstGeom prst="rect">
            <a:avLst/>
          </a:prstGeom>
        </p:spPr>
        <p:txBody>
          <a:bodyPr/>
          <a:lstStyle/>
          <a:p>
            <a:endParaRPr lang="en-US"/>
          </a:p>
        </p:txBody>
      </p:sp>
    </p:spTree>
    <p:extLst>
      <p:ext uri="{BB962C8B-B14F-4D97-AF65-F5344CB8AC3E}">
        <p14:creationId xmlns:p14="http://schemas.microsoft.com/office/powerpoint/2010/main" val="325779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subhead in parens, bulleted list">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12775" y="2388787"/>
            <a:ext cx="8101013" cy="3291840"/>
          </a:xfrm>
          <a:prstGeom prst="rect">
            <a:avLst/>
          </a:prstGeom>
        </p:spPr>
        <p:txBody>
          <a:bodyPr/>
          <a:lstStyle>
            <a:lvl1pPr marL="285750" indent="-285750">
              <a:buFont typeface="Arial" panose="020B0604020202020204" pitchFamily="34" charset="0"/>
              <a:buChar char="•"/>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
        <p:nvSpPr>
          <p:cNvPr id="12" name="Text Placeholder 13"/>
          <p:cNvSpPr>
            <a:spLocks noGrp="1"/>
          </p:cNvSpPr>
          <p:nvPr>
            <p:ph type="body" sz="quarter" idx="11" hasCustomPrompt="1"/>
          </p:nvPr>
        </p:nvSpPr>
        <p:spPr>
          <a:xfrm>
            <a:off x="516477" y="1699709"/>
            <a:ext cx="8153400" cy="398033"/>
          </a:xfrm>
          <a:prstGeom prst="rect">
            <a:avLst/>
          </a:prstGeom>
        </p:spPr>
        <p:txBody>
          <a:bodyPr/>
          <a:lstStyle>
            <a:lvl1pPr marL="0" marR="0" indent="0" algn="ctr" defTabSz="457200" rtl="0" eaLnBrk="1" fontAlgn="auto" latinLnBrk="0" hangingPunct="1">
              <a:lnSpc>
                <a:spcPts val="2350"/>
              </a:lnSpc>
              <a:spcBef>
                <a:spcPts val="0"/>
              </a:spcBef>
              <a:spcAft>
                <a:spcPts val="0"/>
              </a:spcAft>
              <a:buClrTx/>
              <a:buSzTx/>
              <a:buFontTx/>
              <a:buNone/>
              <a:tabLst/>
              <a:defRPr sz="2100" b="1" baseline="0">
                <a:solidFill>
                  <a:srgbClr val="D37D28"/>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ts val="2350"/>
              </a:lnSpc>
              <a:spcBef>
                <a:spcPts val="0"/>
              </a:spcBef>
              <a:spcAft>
                <a:spcPts val="0"/>
              </a:spcAft>
              <a:buClrTx/>
              <a:buSzTx/>
              <a:buFontTx/>
              <a:buNone/>
              <a:tabLst/>
              <a:defRPr/>
            </a:pPr>
            <a:r>
              <a:rPr kumimoji="0" lang="en-US" sz="2000" b="0" i="0" u="none" strike="noStrike" kern="1200" cap="none" spc="0" normalizeH="0" baseline="0" noProof="0">
                <a:ln>
                  <a:noFill/>
                </a:ln>
                <a:solidFill>
                  <a:srgbClr val="D37D28"/>
                </a:solidFill>
                <a:effectLst/>
                <a:uLnTx/>
                <a:uFillTx/>
                <a:latin typeface="Arial"/>
                <a:ea typeface="+mn-ea"/>
                <a:cs typeface="Arial"/>
              </a:rPr>
              <a:t>(Parentheses Under Header)</a:t>
            </a:r>
          </a:p>
        </p:txBody>
      </p:sp>
      <p:sp>
        <p:nvSpPr>
          <p:cNvPr id="1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Tree>
    <p:extLst>
      <p:ext uri="{BB962C8B-B14F-4D97-AF65-F5344CB8AC3E}">
        <p14:creationId xmlns:p14="http://schemas.microsoft.com/office/powerpoint/2010/main" val="133946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eed the Future-only brande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Tree>
    <p:extLst>
      <p:ext uri="{BB962C8B-B14F-4D97-AF65-F5344CB8AC3E}">
        <p14:creationId xmlns:p14="http://schemas.microsoft.com/office/powerpoint/2010/main" val="99966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eed the Future-only brande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Tree>
    <p:extLst>
      <p:ext uri="{BB962C8B-B14F-4D97-AF65-F5344CB8AC3E}">
        <p14:creationId xmlns:p14="http://schemas.microsoft.com/office/powerpoint/2010/main" val="37393197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1.jpeg"/><Relationship Id="rId4" Type="http://schemas.openxmlformats.org/officeDocument/2006/relationships/slideLayout" Target="../slideLayouts/slideLayout5.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10.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Horizontal_RGB_600.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3" y="5942146"/>
            <a:ext cx="2372451" cy="915854"/>
          </a:xfrm>
          <a:prstGeom prst="rect">
            <a:avLst/>
          </a:prstGeom>
        </p:spPr>
      </p:pic>
      <p:sp>
        <p:nvSpPr>
          <p:cNvPr id="5" name="Rectangle 4"/>
          <p:cNvSpPr/>
          <p:nvPr userDrawn="1"/>
        </p:nvSpPr>
        <p:spPr>
          <a:xfrm>
            <a:off x="0" y="5102420"/>
            <a:ext cx="9144000" cy="846688"/>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6970957" y="6059727"/>
            <a:ext cx="2008628" cy="744483"/>
          </a:xfrm>
          <a:prstGeom prst="rect">
            <a:avLst/>
          </a:prstGeom>
          <a:solidFill>
            <a:schemeClr val="bg1">
              <a:lumMod val="6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520"/>
              </a:lnSpc>
            </a:pPr>
            <a:r>
              <a:rPr lang="en-US" sz="1400">
                <a:latin typeface="Arial" panose="020B0604020202020204" pitchFamily="34" charset="0"/>
                <a:cs typeface="Arial" panose="020B0604020202020204" pitchFamily="34" charset="0"/>
              </a:rPr>
              <a:t>PARTNER LOGO GOES HERE (click slide master to add)</a:t>
            </a:r>
          </a:p>
        </p:txBody>
      </p:sp>
      <p:sp>
        <p:nvSpPr>
          <p:cNvPr id="7" name="Rectangle 6"/>
          <p:cNvSpPr/>
          <p:nvPr userDrawn="1"/>
        </p:nvSpPr>
        <p:spPr>
          <a:xfrm>
            <a:off x="0" y="-1"/>
            <a:ext cx="9144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horizontal RGB whit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spTree>
    <p:extLst>
      <p:ext uri="{BB962C8B-B14F-4D97-AF65-F5344CB8AC3E}">
        <p14:creationId xmlns:p14="http://schemas.microsoft.com/office/powerpoint/2010/main" val="1448004005"/>
      </p:ext>
    </p:extLst>
  </p:cSld>
  <p:clrMap bg1="lt1" tx1="dk1" bg2="lt2" tx2="dk2" accent1="accent1" accent2="accent2" accent3="accent3" accent4="accent4" accent5="accent5" accent6="accent6" hlink="hlink" folHlink="folHlink"/>
  <p:sldLayoutIdLst>
    <p:sldLayoutId id="214748370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1"/>
            <a:ext cx="9144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orizontal RGB white.eps"/>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5" name="Picture 4" descr="Horizontal_RGB_600.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033" y="5942146"/>
            <a:ext cx="2372451" cy="915854"/>
          </a:xfrm>
          <a:prstGeom prst="rect">
            <a:avLst/>
          </a:prstGeom>
        </p:spPr>
      </p:pic>
    </p:spTree>
    <p:extLst>
      <p:ext uri="{BB962C8B-B14F-4D97-AF65-F5344CB8AC3E}">
        <p14:creationId xmlns:p14="http://schemas.microsoft.com/office/powerpoint/2010/main" val="3085796189"/>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5" r:id="rId4"/>
    <p:sldLayoutId id="2147483697" r:id="rId5"/>
    <p:sldLayoutId id="2147483696" r:id="rId6"/>
    <p:sldLayoutId id="2147483708"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1"/>
            <a:ext cx="9144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orizontal RGB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spTree>
    <p:extLst>
      <p:ext uri="{BB962C8B-B14F-4D97-AF65-F5344CB8AC3E}">
        <p14:creationId xmlns:p14="http://schemas.microsoft.com/office/powerpoint/2010/main" val="608652071"/>
      </p:ext>
    </p:extLst>
  </p:cSld>
  <p:clrMap bg1="lt1" tx1="dk1" bg2="lt2" tx2="dk2" accent1="accent1" accent2="accent2" accent3="accent3" accent4="accent4" accent5="accent5" accent6="accent6" hlink="hlink" folHlink="folHlink"/>
  <p:sldLayoutIdLst>
    <p:sldLayoutId id="214748370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5806417"/>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ubtitle 4"/>
          <p:cNvSpPr txBox="1">
            <a:spLocks/>
          </p:cNvSpPr>
          <p:nvPr userDrawn="1"/>
        </p:nvSpPr>
        <p:spPr>
          <a:xfrm>
            <a:off x="472786" y="5256486"/>
            <a:ext cx="8214013" cy="1099863"/>
          </a:xfrm>
          <a:prstGeom prst="rect">
            <a:avLst/>
          </a:prstGeom>
        </p:spPr>
        <p:txBody>
          <a:bodyPr anchor="t"/>
          <a:lstStyle/>
          <a:p>
            <a:pPr marL="231775" lvl="2" indent="-231775" algn="ctr">
              <a:lnSpc>
                <a:spcPts val="2000"/>
              </a:lnSpc>
            </a:pPr>
            <a:r>
              <a:rPr lang="en-US" sz="2000" err="1">
                <a:solidFill>
                  <a:schemeClr val="bg1"/>
                </a:solidFill>
                <a:latin typeface="Gill Sans MT"/>
                <a:cs typeface="Gill Sans MT"/>
              </a:rPr>
              <a:t>www.feedthefuture.gov</a:t>
            </a:r>
            <a:endParaRPr lang="en-US" sz="2000">
              <a:solidFill>
                <a:schemeClr val="bg1"/>
              </a:solidFill>
              <a:latin typeface="Gill Sans MT"/>
              <a:cs typeface="Gill Sans MT"/>
            </a:endParaRPr>
          </a:p>
        </p:txBody>
      </p:sp>
      <p:pic>
        <p:nvPicPr>
          <p:cNvPr id="3" name="Picture 2" descr="vertical RGB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4668" y="1580049"/>
            <a:ext cx="4945209" cy="2302837"/>
          </a:xfrm>
          <a:prstGeom prst="rect">
            <a:avLst/>
          </a:prstGeom>
        </p:spPr>
      </p:pic>
      <p:pic>
        <p:nvPicPr>
          <p:cNvPr id="9" name="Picture 8" descr="Horizontal_RGB_600.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033" y="5942146"/>
            <a:ext cx="2372451" cy="915854"/>
          </a:xfrm>
          <a:prstGeom prst="rect">
            <a:avLst/>
          </a:prstGeom>
        </p:spPr>
      </p:pic>
    </p:spTree>
    <p:extLst>
      <p:ext uri="{BB962C8B-B14F-4D97-AF65-F5344CB8AC3E}">
        <p14:creationId xmlns:p14="http://schemas.microsoft.com/office/powerpoint/2010/main" val="451978955"/>
      </p:ext>
    </p:extLst>
  </p:cSld>
  <p:clrMap bg1="lt1" tx1="dk1" bg2="lt2" tx2="dk2" accent1="accent1" accent2="accent2" accent3="accent3" accent4="accent4" accent5="accent5" accent6="accent6" hlink="hlink" folHlink="folHlink"/>
  <p:sldLayoutIdLst>
    <p:sldLayoutId id="2147483702"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mspgrants.com/mozambique" TargetMode="External"/><Relationship Id="rId2" Type="http://schemas.openxmlformats.org/officeDocument/2006/relationships/hyperlink" Target="mailto:mozrfaquestions@ftf-msp.org"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www.agrilinks.org/ms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A5781F5-3F59-40DA-8A8D-505149471C50}"/>
              </a:ext>
            </a:extLst>
          </p:cNvPr>
          <p:cNvSpPr>
            <a:spLocks noGrp="1"/>
          </p:cNvSpPr>
          <p:nvPr>
            <p:ph type="body" sz="quarter" idx="11"/>
          </p:nvPr>
        </p:nvSpPr>
        <p:spPr>
          <a:xfrm>
            <a:off x="0" y="2021747"/>
            <a:ext cx="9060110" cy="1258349"/>
          </a:xfrm>
        </p:spPr>
        <p:txBody>
          <a:bodyPr/>
          <a:lstStyle/>
          <a:p>
            <a:pPr algn="ctr"/>
            <a:r>
              <a:rPr lang="en-US" sz="3200"/>
              <a:t>Mozambique Applicants</a:t>
            </a:r>
            <a:r>
              <a:rPr lang="en-001" sz="3200"/>
              <a:t>’</a:t>
            </a:r>
            <a:r>
              <a:rPr lang="en-US" sz="3200"/>
              <a:t> Conference</a:t>
            </a:r>
            <a:br>
              <a:rPr lang="fr-FR" sz="3200"/>
            </a:br>
            <a:r>
              <a:rPr lang="en-US" sz="3200" b="0"/>
              <a:t>RFA-MOZ-001</a:t>
            </a:r>
            <a:endParaRPr lang="en-US" sz="2800" b="0"/>
          </a:p>
        </p:txBody>
      </p:sp>
      <p:sp>
        <p:nvSpPr>
          <p:cNvPr id="4" name="Text Placeholder 3">
            <a:extLst>
              <a:ext uri="{FF2B5EF4-FFF2-40B4-BE49-F238E27FC236}">
                <a16:creationId xmlns:a16="http://schemas.microsoft.com/office/drawing/2014/main" id="{FC26235D-E00B-4C32-A4C0-1A519D2F3CDD}"/>
              </a:ext>
            </a:extLst>
          </p:cNvPr>
          <p:cNvSpPr>
            <a:spLocks noGrp="1"/>
          </p:cNvSpPr>
          <p:nvPr>
            <p:ph type="body" sz="quarter" idx="10"/>
          </p:nvPr>
        </p:nvSpPr>
        <p:spPr>
          <a:xfrm>
            <a:off x="378880" y="4145001"/>
            <a:ext cx="8101013" cy="3291840"/>
          </a:xfrm>
        </p:spPr>
        <p:txBody>
          <a:bodyPr/>
          <a:lstStyle/>
          <a:p>
            <a:pPr marL="0" indent="0" algn="ctr">
              <a:lnSpc>
                <a:spcPct val="120000"/>
              </a:lnSpc>
              <a:spcAft>
                <a:spcPts val="0"/>
              </a:spcAft>
              <a:buNone/>
            </a:pPr>
            <a:r>
              <a:rPr lang="en-US"/>
              <a:t>Mark Pigott, Engagement Manager</a:t>
            </a:r>
          </a:p>
          <a:p>
            <a:pPr marL="0" indent="0" algn="ctr">
              <a:lnSpc>
                <a:spcPct val="120000"/>
              </a:lnSpc>
              <a:spcAft>
                <a:spcPts val="0"/>
              </a:spcAft>
              <a:buNone/>
            </a:pPr>
            <a:r>
              <a:rPr lang="en-US"/>
              <a:t>Ammar Shams </a:t>
            </a:r>
            <a:r>
              <a:rPr lang="en-US" err="1"/>
              <a:t>Aldin</a:t>
            </a:r>
            <a:r>
              <a:rPr lang="en-US"/>
              <a:t>, Grants Manager</a:t>
            </a:r>
          </a:p>
          <a:p>
            <a:pPr marL="0" indent="0" algn="ctr">
              <a:lnSpc>
                <a:spcPct val="120000"/>
              </a:lnSpc>
              <a:spcAft>
                <a:spcPts val="0"/>
              </a:spcAft>
              <a:buNone/>
            </a:pPr>
            <a:r>
              <a:rPr lang="en-US"/>
              <a:t>Daniella </a:t>
            </a:r>
            <a:r>
              <a:rPr lang="en-US" err="1"/>
              <a:t>Maor</a:t>
            </a:r>
            <a:r>
              <a:rPr lang="en-US"/>
              <a:t>, Senior Private Sector Engagement Advisor</a:t>
            </a:r>
          </a:p>
          <a:p>
            <a:pPr marL="0" indent="0" algn="ctr">
              <a:buNone/>
            </a:pPr>
            <a:endParaRPr lang="en-001" b="1"/>
          </a:p>
          <a:p>
            <a:pPr marL="0" indent="0" algn="ctr">
              <a:buNone/>
            </a:pPr>
            <a:r>
              <a:rPr lang="en-US" b="1"/>
              <a:t>J</a:t>
            </a:r>
            <a:r>
              <a:rPr lang="en-001" b="1" err="1"/>
              <a:t>anuary</a:t>
            </a:r>
            <a:r>
              <a:rPr lang="en-001" b="1"/>
              <a:t> 9, 2023</a:t>
            </a:r>
            <a:endParaRPr lang="en-US" b="1"/>
          </a:p>
        </p:txBody>
      </p:sp>
    </p:spTree>
    <p:extLst>
      <p:ext uri="{BB962C8B-B14F-4D97-AF65-F5344CB8AC3E}">
        <p14:creationId xmlns:p14="http://schemas.microsoft.com/office/powerpoint/2010/main" val="1624947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DF783B-D1F2-4F9C-9ED0-6E30975052D9}"/>
              </a:ext>
            </a:extLst>
          </p:cNvPr>
          <p:cNvSpPr>
            <a:spLocks noGrp="1"/>
          </p:cNvSpPr>
          <p:nvPr>
            <p:ph type="body" sz="quarter" idx="10"/>
          </p:nvPr>
        </p:nvSpPr>
        <p:spPr>
          <a:xfrm>
            <a:off x="104775" y="1988563"/>
            <a:ext cx="8972550" cy="3291840"/>
          </a:xfrm>
        </p:spPr>
        <p:txBody>
          <a:bodyPr/>
          <a:lstStyle/>
          <a:p>
            <a:pPr marL="742950" lvl="1" indent="-285750">
              <a:buFont typeface="Arial" panose="020B0604020202020204" pitchFamily="34" charset="0"/>
              <a:buChar char="•"/>
            </a:pPr>
            <a:r>
              <a:rPr lang="en-US" sz="1800"/>
              <a:t>Investment Funding - $250,000-</a:t>
            </a:r>
            <a:r>
              <a:rPr lang="en-001" sz="1800"/>
              <a:t>5</a:t>
            </a:r>
            <a:r>
              <a:rPr lang="en-US" sz="1800"/>
              <a:t>00,000  </a:t>
            </a:r>
          </a:p>
          <a:p>
            <a:pPr marL="742950" lvl="1" indent="-285750">
              <a:buFont typeface="Arial" panose="020B0604020202020204" pitchFamily="34" charset="0"/>
              <a:buChar char="•"/>
            </a:pPr>
            <a:endParaRPr lang="en-US" sz="1800"/>
          </a:p>
          <a:p>
            <a:pPr marL="742950" lvl="1" indent="-285750">
              <a:buFont typeface="Arial" panose="020B0604020202020204" pitchFamily="34" charset="0"/>
              <a:buChar char="•"/>
            </a:pPr>
            <a:r>
              <a:rPr lang="en-US" sz="1800"/>
              <a:t>Required Co-Investment – 1:1 Investment </a:t>
            </a:r>
            <a:r>
              <a:rPr lang="en-001" sz="1800"/>
              <a:t>(5:1 required if proposed </a:t>
            </a:r>
            <a:r>
              <a:rPr lang="en-001" sz="1800" err="1"/>
              <a:t>activ</a:t>
            </a:r>
            <a:r>
              <a:rPr lang="en-US" sz="1800" err="1"/>
              <a:t>i</a:t>
            </a:r>
            <a:r>
              <a:rPr lang="en-001" sz="1800"/>
              <a:t>ties include loans or equity investments)</a:t>
            </a:r>
            <a:endParaRPr lang="en-US" sz="1800"/>
          </a:p>
          <a:p>
            <a:pPr marL="742950" lvl="1" indent="-285750">
              <a:buFont typeface="Arial" panose="020B0604020202020204" pitchFamily="34" charset="0"/>
              <a:buChar char="•"/>
            </a:pPr>
            <a:endParaRPr lang="en-US" sz="1800"/>
          </a:p>
          <a:p>
            <a:pPr marL="742950" lvl="1" indent="-285750">
              <a:buFont typeface="Arial" panose="020B0604020202020204" pitchFamily="34" charset="0"/>
              <a:buChar char="•"/>
            </a:pPr>
            <a:r>
              <a:rPr lang="en-US" sz="1800"/>
              <a:t>Period of Performance – 2-years</a:t>
            </a:r>
          </a:p>
          <a:p>
            <a:pPr lvl="1"/>
            <a:endParaRPr lang="en-US" sz="1800"/>
          </a:p>
          <a:p>
            <a:pPr marL="742950" lvl="1" indent="-285750">
              <a:buFont typeface="Arial" panose="020B0604020202020204" pitchFamily="34" charset="0"/>
              <a:buChar char="•"/>
            </a:pPr>
            <a:r>
              <a:rPr lang="en-US" sz="1800"/>
              <a:t>Grant Type – Performance-based grants (fixed amount award)</a:t>
            </a:r>
          </a:p>
          <a:p>
            <a:pPr marL="742950" lvl="1" indent="-285750">
              <a:buFont typeface="Arial" panose="020B0604020202020204" pitchFamily="34" charset="0"/>
              <a:buChar char="•"/>
            </a:pPr>
            <a:endParaRPr lang="en-US" sz="1800"/>
          </a:p>
          <a:p>
            <a:pPr marL="742950" lvl="1" indent="-285750">
              <a:buFont typeface="Arial" panose="020B0604020202020204" pitchFamily="34" charset="0"/>
              <a:buChar char="•"/>
            </a:pPr>
            <a:endParaRPr lang="en-US" sz="1800"/>
          </a:p>
          <a:p>
            <a:endParaRPr lang="en-US"/>
          </a:p>
          <a:p>
            <a:pPr marL="914400" lvl="1" indent="-457200">
              <a:buFont typeface="Courier New" panose="02070309020205020404" pitchFamily="49" charset="0"/>
              <a:buChar char="o"/>
            </a:pPr>
            <a:endParaRPr lang="en-US" sz="600"/>
          </a:p>
          <a:p>
            <a:pPr indent="0">
              <a:buNone/>
            </a:pPr>
            <a:endParaRPr lang="en-US" sz="600"/>
          </a:p>
        </p:txBody>
      </p:sp>
      <p:sp>
        <p:nvSpPr>
          <p:cNvPr id="5" name="Title 3">
            <a:extLst>
              <a:ext uri="{FF2B5EF4-FFF2-40B4-BE49-F238E27FC236}">
                <a16:creationId xmlns:a16="http://schemas.microsoft.com/office/drawing/2014/main" id="{D9D4BECC-8B24-4D1D-B2C5-AFBB347A34D7}"/>
              </a:ext>
            </a:extLst>
          </p:cNvPr>
          <p:cNvSpPr>
            <a:spLocks noGrp="1"/>
          </p:cNvSpPr>
          <p:nvPr>
            <p:ph type="title"/>
          </p:nvPr>
        </p:nvSpPr>
        <p:spPr>
          <a:xfrm>
            <a:off x="448041" y="1309540"/>
            <a:ext cx="8229600" cy="534176"/>
          </a:xfrm>
        </p:spPr>
        <p:txBody>
          <a:bodyPr/>
          <a:lstStyle/>
          <a:p>
            <a:r>
              <a:rPr lang="en-001" sz="2800" b="1" cap="none"/>
              <a:t>Mozambique </a:t>
            </a:r>
            <a:r>
              <a:rPr lang="en-US" sz="2800" b="1" cap="none"/>
              <a:t>Partnership Facility</a:t>
            </a:r>
            <a:r>
              <a:rPr lang="en-001" sz="2800" b="1" cap="none"/>
              <a:t> Quick Facts</a:t>
            </a:r>
            <a:br>
              <a:rPr lang="en-US" sz="2800" b="1" cap="none"/>
            </a:br>
            <a:r>
              <a:rPr lang="en-US" sz="2800" b="1" cap="none"/>
              <a:t>	</a:t>
            </a:r>
            <a:endParaRPr lang="en-US" sz="2000" b="1" cap="none"/>
          </a:p>
        </p:txBody>
      </p:sp>
    </p:spTree>
    <p:extLst>
      <p:ext uri="{BB962C8B-B14F-4D97-AF65-F5344CB8AC3E}">
        <p14:creationId xmlns:p14="http://schemas.microsoft.com/office/powerpoint/2010/main" val="1712311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E7F2B4-B8AE-4103-B6DF-ECB94B53F6C5}"/>
              </a:ext>
            </a:extLst>
          </p:cNvPr>
          <p:cNvSpPr>
            <a:spLocks noGrp="1"/>
          </p:cNvSpPr>
          <p:nvPr>
            <p:ph type="body" sz="quarter" idx="10"/>
          </p:nvPr>
        </p:nvSpPr>
        <p:spPr>
          <a:xfrm>
            <a:off x="178625" y="2083985"/>
            <a:ext cx="4191494" cy="3853675"/>
          </a:xfrm>
        </p:spPr>
        <p:txBody>
          <a:bodyPr/>
          <a:lstStyle/>
          <a:p>
            <a:r>
              <a:rPr lang="en-001"/>
              <a:t>Eligible applicants include:</a:t>
            </a:r>
          </a:p>
          <a:p>
            <a:endParaRPr lang="en-001" sz="1600"/>
          </a:p>
          <a:p>
            <a:pPr marL="742950" lvl="1" indent="-285750">
              <a:buFont typeface="Arial" panose="020B0604020202020204" pitchFamily="34" charset="0"/>
              <a:buChar char="•"/>
            </a:pPr>
            <a:r>
              <a:rPr lang="en-001" sz="1600"/>
              <a:t>Companies that are </a:t>
            </a:r>
            <a:r>
              <a:rPr lang="en-US" sz="1600"/>
              <a:t>legally registered to operate in Bangladesh, Kenya, Nepal, Niger, Nigeria, and/or Tanzania at the time of award</a:t>
            </a:r>
            <a:endParaRPr lang="en-001" sz="1600"/>
          </a:p>
          <a:p>
            <a:pPr marL="742950" lvl="1" indent="-285750">
              <a:buFont typeface="Arial" panose="020B0604020202020204" pitchFamily="34" charset="0"/>
              <a:buChar char="•"/>
            </a:pPr>
            <a:r>
              <a:rPr lang="en-001" sz="1600"/>
              <a:t>Financial </a:t>
            </a:r>
            <a:r>
              <a:rPr lang="en-US" sz="1600"/>
              <a:t>institutions, investors, businesses, business service organizations, industry/sector organizations, trade or other private sector associations</a:t>
            </a:r>
            <a:endParaRPr lang="en-001" sz="1600"/>
          </a:p>
        </p:txBody>
      </p:sp>
      <p:sp>
        <p:nvSpPr>
          <p:cNvPr id="4" name="Text Placeholder 3">
            <a:extLst>
              <a:ext uri="{FF2B5EF4-FFF2-40B4-BE49-F238E27FC236}">
                <a16:creationId xmlns:a16="http://schemas.microsoft.com/office/drawing/2014/main" id="{85D93365-F802-445A-B24F-2BB5BEA27CE7}"/>
              </a:ext>
            </a:extLst>
          </p:cNvPr>
          <p:cNvSpPr>
            <a:spLocks noGrp="1"/>
          </p:cNvSpPr>
          <p:nvPr>
            <p:ph type="body" sz="quarter" idx="11"/>
          </p:nvPr>
        </p:nvSpPr>
        <p:spPr>
          <a:xfrm>
            <a:off x="495300" y="1322388"/>
            <a:ext cx="8153400" cy="452437"/>
          </a:xfrm>
        </p:spPr>
        <p:txBody>
          <a:bodyPr/>
          <a:lstStyle/>
          <a:p>
            <a:pPr algn="ctr"/>
            <a:r>
              <a:rPr lang="en-001" sz="2800"/>
              <a:t>Eligibility Information</a:t>
            </a:r>
            <a:r>
              <a:rPr lang="en-US" sz="2800"/>
              <a:t>	</a:t>
            </a:r>
          </a:p>
        </p:txBody>
      </p:sp>
      <p:sp>
        <p:nvSpPr>
          <p:cNvPr id="5" name="Text Placeholder 2">
            <a:extLst>
              <a:ext uri="{FF2B5EF4-FFF2-40B4-BE49-F238E27FC236}">
                <a16:creationId xmlns:a16="http://schemas.microsoft.com/office/drawing/2014/main" id="{A950DEEA-C998-4B9C-AC4C-7E90CC763D58}"/>
              </a:ext>
            </a:extLst>
          </p:cNvPr>
          <p:cNvSpPr txBox="1">
            <a:spLocks/>
          </p:cNvSpPr>
          <p:nvPr/>
        </p:nvSpPr>
        <p:spPr>
          <a:xfrm>
            <a:off x="4457206" y="2083985"/>
            <a:ext cx="4191494" cy="3853675"/>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200" indent="0" algn="l" defTabSz="457200" rtl="0" eaLnBrk="1" latinLnBrk="0" hangingPunct="1">
              <a:spcBef>
                <a:spcPct val="20000"/>
              </a:spcBef>
              <a:buFont typeface="Arial"/>
              <a:buNone/>
              <a:defRPr sz="2800" kern="1200">
                <a:solidFill>
                  <a:schemeClr val="tx1"/>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Font typeface="Arial"/>
              <a:buNone/>
              <a:defRPr sz="2400" kern="1200">
                <a:solidFill>
                  <a:schemeClr val="tx1"/>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001"/>
              <a:t>Ineligible applicants include:</a:t>
            </a:r>
          </a:p>
          <a:p>
            <a:endParaRPr lang="en-001"/>
          </a:p>
          <a:p>
            <a:pPr marL="914400" lvl="1" indent="-457200">
              <a:buFont typeface="Arial" panose="020B0604020202020204" pitchFamily="34" charset="0"/>
              <a:buChar char="•"/>
            </a:pPr>
            <a:r>
              <a:rPr lang="en-001" sz="1600"/>
              <a:t>NGOs</a:t>
            </a:r>
          </a:p>
          <a:p>
            <a:pPr marL="914400" lvl="1" indent="-457200">
              <a:buFont typeface="Arial" panose="020B0604020202020204" pitchFamily="34" charset="0"/>
              <a:buChar char="•"/>
            </a:pPr>
            <a:r>
              <a:rPr lang="en-US" sz="1600">
                <a:solidFill>
                  <a:srgbClr val="000000"/>
                </a:solidFill>
                <a:effectLst/>
                <a:ea typeface="Arial Nova Light" panose="020B0304020202020204" pitchFamily="34" charset="0"/>
              </a:rPr>
              <a:t>Any entity listed in the U.S. government Excluded Parties List.</a:t>
            </a:r>
            <a:endParaRPr lang="en-US" sz="1600">
              <a:effectLst/>
              <a:ea typeface="Noto Sans Symbols"/>
            </a:endParaRPr>
          </a:p>
          <a:p>
            <a:pPr marL="914400" lvl="1" indent="-457200">
              <a:buFont typeface="Arial" panose="020B0604020202020204" pitchFamily="34" charset="0"/>
              <a:buChar char="•"/>
            </a:pPr>
            <a:r>
              <a:rPr lang="en-US" sz="1600"/>
              <a:t>Any entity unable to obtain a Unique Entity Identifier (UEI)</a:t>
            </a:r>
          </a:p>
          <a:p>
            <a:pPr marL="914400" lvl="1" indent="-457200">
              <a:buFont typeface="Arial" panose="020B0604020202020204" pitchFamily="34" charset="0"/>
              <a:buChar char="•"/>
            </a:pPr>
            <a:r>
              <a:rPr lang="en-US" sz="1600"/>
              <a:t>Any Public International Organization (PIO).</a:t>
            </a:r>
          </a:p>
          <a:p>
            <a:pPr marL="914400" lvl="1" indent="-457200">
              <a:buFont typeface="Arial" panose="020B0604020202020204" pitchFamily="34" charset="0"/>
              <a:buChar char="•"/>
            </a:pPr>
            <a:r>
              <a:rPr lang="en-US" sz="1600"/>
              <a:t>Any entity affiliated with DAI or MSP directors, officers, or employees.</a:t>
            </a:r>
          </a:p>
          <a:p>
            <a:pPr marL="914400" lvl="1" indent="-457200">
              <a:buFont typeface="Arial" panose="020B0604020202020204" pitchFamily="34" charset="0"/>
              <a:buChar char="•"/>
            </a:pPr>
            <a:r>
              <a:rPr lang="en-US" sz="1600"/>
              <a:t>Any military organization</a:t>
            </a:r>
            <a:r>
              <a:rPr lang="en-001" sz="1600"/>
              <a:t>, political party, </a:t>
            </a:r>
            <a:r>
              <a:rPr lang="en-001" sz="1600" err="1"/>
              <a:t>labor</a:t>
            </a:r>
            <a:r>
              <a:rPr lang="en-001" sz="1600"/>
              <a:t> union, or individual</a:t>
            </a:r>
            <a:endParaRPr lang="en-US" sz="1600"/>
          </a:p>
        </p:txBody>
      </p:sp>
    </p:spTree>
    <p:extLst>
      <p:ext uri="{BB962C8B-B14F-4D97-AF65-F5344CB8AC3E}">
        <p14:creationId xmlns:p14="http://schemas.microsoft.com/office/powerpoint/2010/main" val="4219075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E7F2B4-B8AE-4103-B6DF-ECB94B53F6C5}"/>
              </a:ext>
            </a:extLst>
          </p:cNvPr>
          <p:cNvSpPr>
            <a:spLocks noGrp="1"/>
          </p:cNvSpPr>
          <p:nvPr>
            <p:ph type="body" sz="quarter" idx="10"/>
          </p:nvPr>
        </p:nvSpPr>
        <p:spPr>
          <a:xfrm>
            <a:off x="190501" y="2083987"/>
            <a:ext cx="8829674" cy="3291840"/>
          </a:xfrm>
        </p:spPr>
        <p:txBody>
          <a:bodyPr/>
          <a:lstStyle/>
          <a:p>
            <a:r>
              <a:rPr lang="en-US"/>
              <a:t>Cash investment from partner that takes place DURING the partnership (i.e. cannot be a past investment)</a:t>
            </a:r>
          </a:p>
          <a:p>
            <a:endParaRPr lang="en-US"/>
          </a:p>
          <a:p>
            <a:r>
              <a:rPr lang="en-US"/>
              <a:t>Examples of eligible costs: relevant staff time, materials, equipment, consulting services for studies or trainings.</a:t>
            </a:r>
          </a:p>
          <a:p>
            <a:endParaRPr lang="en-US"/>
          </a:p>
          <a:p>
            <a:r>
              <a:rPr lang="en-US"/>
              <a:t>Directly related to the partnership activities.</a:t>
            </a:r>
          </a:p>
        </p:txBody>
      </p:sp>
      <p:sp>
        <p:nvSpPr>
          <p:cNvPr id="4" name="Text Placeholder 3">
            <a:extLst>
              <a:ext uri="{FF2B5EF4-FFF2-40B4-BE49-F238E27FC236}">
                <a16:creationId xmlns:a16="http://schemas.microsoft.com/office/drawing/2014/main" id="{85D93365-F802-445A-B24F-2BB5BEA27CE7}"/>
              </a:ext>
            </a:extLst>
          </p:cNvPr>
          <p:cNvSpPr>
            <a:spLocks noGrp="1"/>
          </p:cNvSpPr>
          <p:nvPr>
            <p:ph type="body" sz="quarter" idx="11"/>
          </p:nvPr>
        </p:nvSpPr>
        <p:spPr>
          <a:xfrm>
            <a:off x="495300" y="1322388"/>
            <a:ext cx="8153400" cy="452437"/>
          </a:xfrm>
        </p:spPr>
        <p:txBody>
          <a:bodyPr/>
          <a:lstStyle/>
          <a:p>
            <a:pPr algn="ctr"/>
            <a:r>
              <a:rPr lang="en-US" sz="2800"/>
              <a:t>What is Co-Investment?	</a:t>
            </a:r>
          </a:p>
        </p:txBody>
      </p:sp>
    </p:spTree>
    <p:extLst>
      <p:ext uri="{BB962C8B-B14F-4D97-AF65-F5344CB8AC3E}">
        <p14:creationId xmlns:p14="http://schemas.microsoft.com/office/powerpoint/2010/main" val="3587258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041" y="1228359"/>
            <a:ext cx="8229600" cy="597049"/>
          </a:xfrm>
        </p:spPr>
        <p:txBody>
          <a:bodyPr/>
          <a:lstStyle/>
          <a:p>
            <a:r>
              <a:rPr lang="en-001" sz="2800" b="1" cap="none"/>
              <a:t>Mozambique</a:t>
            </a:r>
            <a:r>
              <a:rPr lang="en-US" sz="2800" b="1" cap="none"/>
              <a:t> Partnership Facility Timeline</a:t>
            </a:r>
            <a:br>
              <a:rPr lang="en-US" sz="2800" b="1" cap="none"/>
            </a:br>
            <a:r>
              <a:rPr lang="en-US" sz="2800" b="1" cap="none"/>
              <a:t>	</a:t>
            </a:r>
            <a:endParaRPr lang="en-US" sz="2000" b="1"/>
          </a:p>
        </p:txBody>
      </p:sp>
      <p:sp>
        <p:nvSpPr>
          <p:cNvPr id="3" name="TextBox 2">
            <a:extLst>
              <a:ext uri="{FF2B5EF4-FFF2-40B4-BE49-F238E27FC236}">
                <a16:creationId xmlns:a16="http://schemas.microsoft.com/office/drawing/2014/main" id="{4FC0787C-E9F7-4145-921B-25126D9E1354}"/>
              </a:ext>
            </a:extLst>
          </p:cNvPr>
          <p:cNvSpPr txBox="1"/>
          <p:nvPr/>
        </p:nvSpPr>
        <p:spPr>
          <a:xfrm>
            <a:off x="302235" y="2162576"/>
            <a:ext cx="8539529" cy="5740033"/>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1800" b="1">
                <a:latin typeface="Arial" panose="020B0604020202020204" pitchFamily="34" charset="0"/>
                <a:cs typeface="Arial" panose="020B0604020202020204" pitchFamily="34" charset="0"/>
              </a:rPr>
              <a:t>RFA Release </a:t>
            </a:r>
            <a:r>
              <a:rPr lang="en-US" sz="1800">
                <a:latin typeface="Arial" panose="020B0604020202020204" pitchFamily="34" charset="0"/>
                <a:cs typeface="Arial" panose="020B0604020202020204" pitchFamily="34" charset="0"/>
              </a:rPr>
              <a:t>– October 25</a:t>
            </a:r>
          </a:p>
          <a:p>
            <a:pPr marL="285750" indent="-285750">
              <a:spcAft>
                <a:spcPts val="1800"/>
              </a:spcAft>
              <a:buFont typeface="Arial" panose="020B0604020202020204" pitchFamily="34" charset="0"/>
              <a:buChar char="•"/>
            </a:pPr>
            <a:r>
              <a:rPr lang="en-US" sz="1800" b="1">
                <a:latin typeface="Arial" panose="020B0604020202020204" pitchFamily="34" charset="0"/>
                <a:cs typeface="Arial" panose="020B0604020202020204" pitchFamily="34" charset="0"/>
              </a:rPr>
              <a:t>Applicants Conference </a:t>
            </a:r>
            <a:r>
              <a:rPr lang="en-US" sz="1800">
                <a:latin typeface="Arial" panose="020B0604020202020204" pitchFamily="34" charset="0"/>
                <a:cs typeface="Arial" panose="020B0604020202020204" pitchFamily="34" charset="0"/>
              </a:rPr>
              <a:t>– November 8</a:t>
            </a:r>
            <a:endParaRPr lang="en-001" sz="1800">
              <a:latin typeface="Arial" panose="020B0604020202020204" pitchFamily="34" charset="0"/>
              <a:cs typeface="Arial" panose="020B0604020202020204" pitchFamily="34" charset="0"/>
            </a:endParaRPr>
          </a:p>
          <a:p>
            <a:pPr marL="285750" indent="-285750">
              <a:spcAft>
                <a:spcPts val="1800"/>
              </a:spcAft>
              <a:buFont typeface="Arial" panose="020B0604020202020204" pitchFamily="34" charset="0"/>
              <a:buChar char="•"/>
            </a:pPr>
            <a:r>
              <a:rPr lang="en-001" b="1">
                <a:latin typeface="Arial" panose="020B0604020202020204" pitchFamily="34" charset="0"/>
                <a:cs typeface="Arial" panose="020B0604020202020204" pitchFamily="34" charset="0"/>
              </a:rPr>
              <a:t>Applicants Conference #2 </a:t>
            </a:r>
            <a:r>
              <a:rPr lang="en-US" sz="1800">
                <a:latin typeface="Arial" panose="020B0604020202020204" pitchFamily="34" charset="0"/>
                <a:cs typeface="Arial" panose="020B0604020202020204" pitchFamily="34" charset="0"/>
              </a:rPr>
              <a:t>– </a:t>
            </a:r>
            <a:r>
              <a:rPr lang="en-001" sz="1800">
                <a:latin typeface="Arial" panose="020B0604020202020204" pitchFamily="34" charset="0"/>
                <a:cs typeface="Arial" panose="020B0604020202020204" pitchFamily="34" charset="0"/>
              </a:rPr>
              <a:t>January 9</a:t>
            </a:r>
            <a:endParaRPr lang="en-US" sz="1800">
              <a:latin typeface="Arial" panose="020B0604020202020204" pitchFamily="34" charset="0"/>
              <a:cs typeface="Arial" panose="020B0604020202020204" pitchFamily="34" charset="0"/>
            </a:endParaRPr>
          </a:p>
          <a:p>
            <a:pPr marL="285750" indent="-285750">
              <a:spcAft>
                <a:spcPts val="1800"/>
              </a:spcAft>
              <a:buFont typeface="Arial" panose="020B0604020202020204" pitchFamily="34" charset="0"/>
              <a:buChar char="•"/>
            </a:pPr>
            <a:r>
              <a:rPr lang="en-US" sz="1800" b="1">
                <a:latin typeface="Arial" panose="020B0604020202020204" pitchFamily="34" charset="0"/>
                <a:cs typeface="Arial" panose="020B0604020202020204" pitchFamily="34" charset="0"/>
              </a:rPr>
              <a:t>Applications Due </a:t>
            </a:r>
            <a:r>
              <a:rPr lang="en-US" sz="1800">
                <a:latin typeface="Arial" panose="020B0604020202020204" pitchFamily="34" charset="0"/>
                <a:cs typeface="Arial" panose="020B0604020202020204" pitchFamily="34" charset="0"/>
              </a:rPr>
              <a:t>– </a:t>
            </a:r>
            <a:r>
              <a:rPr lang="en-001" sz="1800">
                <a:latin typeface="Arial" panose="020B0604020202020204" pitchFamily="34" charset="0"/>
                <a:cs typeface="Arial" panose="020B0604020202020204" pitchFamily="34" charset="0"/>
              </a:rPr>
              <a:t>January 2023</a:t>
            </a:r>
            <a:endParaRPr lang="en-US" sz="1800">
              <a:latin typeface="Arial" panose="020B0604020202020204" pitchFamily="34" charset="0"/>
              <a:cs typeface="Arial" panose="020B0604020202020204" pitchFamily="34" charset="0"/>
            </a:endParaRPr>
          </a:p>
          <a:p>
            <a:pPr marL="285750" indent="-285750">
              <a:spcAft>
                <a:spcPts val="1800"/>
              </a:spcAft>
              <a:buFont typeface="Arial" panose="020B0604020202020204" pitchFamily="34" charset="0"/>
              <a:buChar char="•"/>
            </a:pPr>
            <a:r>
              <a:rPr lang="en-US" sz="1800" b="1">
                <a:latin typeface="Arial" panose="020B0604020202020204" pitchFamily="34" charset="0"/>
                <a:cs typeface="Arial" panose="020B0604020202020204" pitchFamily="34" charset="0"/>
              </a:rPr>
              <a:t>Selected Apparent Successful Applicants </a:t>
            </a:r>
            <a:r>
              <a:rPr lang="en-US" sz="1800">
                <a:latin typeface="Arial" panose="020B0604020202020204" pitchFamily="34" charset="0"/>
                <a:cs typeface="Arial" panose="020B0604020202020204" pitchFamily="34" charset="0"/>
              </a:rPr>
              <a:t>–</a:t>
            </a:r>
            <a:r>
              <a:rPr lang="en-001" sz="1800">
                <a:latin typeface="Arial" panose="020B0604020202020204" pitchFamily="34" charset="0"/>
                <a:cs typeface="Arial" panose="020B0604020202020204" pitchFamily="34" charset="0"/>
              </a:rPr>
              <a:t> February </a:t>
            </a:r>
            <a:r>
              <a:rPr lang="en-US" sz="1800">
                <a:latin typeface="Arial" panose="020B0604020202020204" pitchFamily="34" charset="0"/>
                <a:cs typeface="Arial" panose="020B0604020202020204" pitchFamily="34" charset="0"/>
              </a:rPr>
              <a:t>2023</a:t>
            </a:r>
          </a:p>
          <a:p>
            <a:pPr marL="285750" indent="-285750">
              <a:spcAft>
                <a:spcPts val="1800"/>
              </a:spcAft>
              <a:buFont typeface="Arial" panose="020B0604020202020204" pitchFamily="34" charset="0"/>
              <a:buChar char="•"/>
            </a:pPr>
            <a:r>
              <a:rPr lang="en-US" sz="1800" b="1">
                <a:latin typeface="Arial" panose="020B0604020202020204" pitchFamily="34" charset="0"/>
                <a:cs typeface="Arial" panose="020B0604020202020204" pitchFamily="34" charset="0"/>
              </a:rPr>
              <a:t>Co-Development, Award Negotiation, Due Diligence, Cost Verification </a:t>
            </a:r>
            <a:r>
              <a:rPr lang="en-US" sz="1800">
                <a:latin typeface="Arial" panose="020B0604020202020204" pitchFamily="34" charset="0"/>
                <a:cs typeface="Arial" panose="020B0604020202020204" pitchFamily="34" charset="0"/>
              </a:rPr>
              <a:t>– </a:t>
            </a:r>
            <a:r>
              <a:rPr lang="en-001" sz="1800">
                <a:latin typeface="Arial" panose="020B0604020202020204" pitchFamily="34" charset="0"/>
                <a:cs typeface="Arial" panose="020B0604020202020204" pitchFamily="34" charset="0"/>
              </a:rPr>
              <a:t>February</a:t>
            </a:r>
            <a:r>
              <a:rPr lang="en-US" sz="1800">
                <a:latin typeface="Arial" panose="020B0604020202020204" pitchFamily="34" charset="0"/>
                <a:cs typeface="Arial" panose="020B0604020202020204" pitchFamily="34" charset="0"/>
              </a:rPr>
              <a:t> – </a:t>
            </a:r>
            <a:r>
              <a:rPr lang="en-001" sz="1800">
                <a:latin typeface="Arial" panose="020B0604020202020204" pitchFamily="34" charset="0"/>
                <a:cs typeface="Arial" panose="020B0604020202020204" pitchFamily="34" charset="0"/>
              </a:rPr>
              <a:t>July</a:t>
            </a:r>
            <a:r>
              <a:rPr lang="en-US" sz="1800">
                <a:latin typeface="Arial" panose="020B0604020202020204" pitchFamily="34" charset="0"/>
                <a:cs typeface="Arial" panose="020B0604020202020204" pitchFamily="34" charset="0"/>
              </a:rPr>
              <a:t> 2023</a:t>
            </a:r>
          </a:p>
          <a:p>
            <a:pPr marL="285750" indent="-285750">
              <a:spcAft>
                <a:spcPts val="1800"/>
              </a:spcAft>
              <a:buFont typeface="Arial" panose="020B0604020202020204" pitchFamily="34" charset="0"/>
              <a:buChar char="•"/>
            </a:pPr>
            <a:r>
              <a:rPr lang="en-US" sz="1800" b="1">
                <a:latin typeface="Arial" panose="020B0604020202020204" pitchFamily="34" charset="0"/>
                <a:cs typeface="Arial" panose="020B0604020202020204" pitchFamily="34" charset="0"/>
              </a:rPr>
              <a:t>Awards Begin </a:t>
            </a:r>
            <a:r>
              <a:rPr lang="en-US" sz="1800">
                <a:latin typeface="Arial" panose="020B0604020202020204" pitchFamily="34" charset="0"/>
                <a:cs typeface="Arial" panose="020B0604020202020204" pitchFamily="34" charset="0"/>
              </a:rPr>
              <a:t>– </a:t>
            </a:r>
            <a:r>
              <a:rPr lang="en-001" sz="1800">
                <a:latin typeface="Arial" panose="020B0604020202020204" pitchFamily="34" charset="0"/>
                <a:cs typeface="Arial" panose="020B0604020202020204" pitchFamily="34" charset="0"/>
              </a:rPr>
              <a:t>July/August</a:t>
            </a:r>
            <a:r>
              <a:rPr lang="en-US" sz="1800">
                <a:latin typeface="Arial" panose="020B0604020202020204" pitchFamily="34" charset="0"/>
                <a:cs typeface="Arial" panose="020B0604020202020204" pitchFamily="34" charset="0"/>
              </a:rPr>
              <a:t> 2023</a:t>
            </a:r>
            <a:endParaRPr lang="en-US" sz="1800" b="1">
              <a:latin typeface="Arial" panose="020B0604020202020204" pitchFamily="34" charset="0"/>
              <a:cs typeface="Arial" panose="020B0604020202020204" pitchFamily="34" charset="0"/>
            </a:endParaRPr>
          </a:p>
          <a:p>
            <a:pPr marL="742950" lvl="1" indent="-285750">
              <a:spcAft>
                <a:spcPts val="600"/>
              </a:spcAft>
              <a:buFont typeface="Arial" panose="020B0604020202020204" pitchFamily="34" charset="0"/>
              <a:buChar char="•"/>
            </a:pPr>
            <a:endParaRPr lang="en-US">
              <a:latin typeface="Arial" panose="020B0604020202020204" pitchFamily="34" charset="0"/>
              <a:cs typeface="Arial" panose="020B0604020202020204" pitchFamily="34" charset="0"/>
            </a:endParaRPr>
          </a:p>
          <a:p>
            <a:pPr marL="742950" lvl="1" indent="-285750">
              <a:spcAft>
                <a:spcPts val="600"/>
              </a:spcAft>
              <a:buFont typeface="Arial" panose="020B0604020202020204" pitchFamily="34" charset="0"/>
              <a:buChar char="•"/>
            </a:pP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642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8D155-D77A-4C43-9A71-606ED246BC76}"/>
              </a:ext>
            </a:extLst>
          </p:cNvPr>
          <p:cNvSpPr>
            <a:spLocks noGrp="1"/>
          </p:cNvSpPr>
          <p:nvPr>
            <p:ph type="title"/>
          </p:nvPr>
        </p:nvSpPr>
        <p:spPr>
          <a:xfrm>
            <a:off x="2147882" y="1577236"/>
            <a:ext cx="4848236" cy="597049"/>
          </a:xfrm>
        </p:spPr>
        <p:txBody>
          <a:bodyPr/>
          <a:lstStyle/>
          <a:p>
            <a:r>
              <a:rPr lang="en-US" sz="2400" b="1" cap="none"/>
              <a:t>Q&amp;A</a:t>
            </a:r>
          </a:p>
        </p:txBody>
      </p:sp>
      <p:sp>
        <p:nvSpPr>
          <p:cNvPr id="3" name="Text Placeholder 2">
            <a:extLst>
              <a:ext uri="{FF2B5EF4-FFF2-40B4-BE49-F238E27FC236}">
                <a16:creationId xmlns:a16="http://schemas.microsoft.com/office/drawing/2014/main" id="{F9EA050C-2BCC-4459-859D-B27712E2B3B1}"/>
              </a:ext>
            </a:extLst>
          </p:cNvPr>
          <p:cNvSpPr>
            <a:spLocks noGrp="1"/>
          </p:cNvSpPr>
          <p:nvPr>
            <p:ph type="body" sz="quarter" idx="10"/>
          </p:nvPr>
        </p:nvSpPr>
        <p:spPr>
          <a:xfrm>
            <a:off x="295275" y="2076450"/>
            <a:ext cx="8686799" cy="3505200"/>
          </a:xfrm>
        </p:spPr>
        <p:txBody>
          <a:bodyPr lIns="91440" tIns="45720" rIns="91440" bIns="45720" anchor="t"/>
          <a:lstStyle/>
          <a:p>
            <a:pPr marL="0" indent="0">
              <a:buNone/>
            </a:pPr>
            <a:endParaRPr lang="en-US"/>
          </a:p>
          <a:p>
            <a:r>
              <a:rPr lang="en-US"/>
              <a:t>Please share any questions regarding the process or the goals of the facility</a:t>
            </a:r>
          </a:p>
          <a:p>
            <a:endParaRPr lang="en-US"/>
          </a:p>
          <a:p>
            <a:r>
              <a:rPr lang="en-US"/>
              <a:t>Share any future questions with </a:t>
            </a:r>
            <a:r>
              <a:rPr lang="en-US">
                <a:hlinkClick r:id="rId2">
                  <a:extLst>
                    <a:ext uri="{A12FA001-AC4F-418D-AE19-62706E023703}">
                      <ahyp:hlinkClr xmlns:ahyp="http://schemas.microsoft.com/office/drawing/2018/hyperlinkcolor" val="tx"/>
                    </a:ext>
                  </a:extLst>
                </a:hlinkClick>
              </a:rPr>
              <a:t>mozrfaquestions@ftf-msp.org</a:t>
            </a:r>
            <a:r>
              <a:rPr lang="en-US"/>
              <a:t> and answers will be posted weekly to the MSP grants website.</a:t>
            </a:r>
          </a:p>
          <a:p>
            <a:pPr marL="0" indent="0">
              <a:buNone/>
            </a:pPr>
            <a:endParaRPr lang="en-US"/>
          </a:p>
          <a:p>
            <a:r>
              <a:rPr lang="en-US"/>
              <a:t>The RFA and all application templates may be found at </a:t>
            </a:r>
            <a:r>
              <a:rPr lang="en-US">
                <a:hlinkClick r:id="rId3">
                  <a:extLst>
                    <a:ext uri="{A12FA001-AC4F-418D-AE19-62706E023703}">
                      <ahyp:hlinkClr xmlns:ahyp="http://schemas.microsoft.com/office/drawing/2018/hyperlinkcolor" val="tx"/>
                    </a:ext>
                  </a:extLst>
                </a:hlinkClick>
              </a:rPr>
              <a:t>https://www.mspgrants.com/mozambique</a:t>
            </a:r>
            <a:endParaRPr lang="en-001"/>
          </a:p>
          <a:p>
            <a:endParaRPr lang="en-US"/>
          </a:p>
          <a:p>
            <a:endParaRPr lang="en-US"/>
          </a:p>
        </p:txBody>
      </p:sp>
    </p:spTree>
    <p:extLst>
      <p:ext uri="{BB962C8B-B14F-4D97-AF65-F5344CB8AC3E}">
        <p14:creationId xmlns:p14="http://schemas.microsoft.com/office/powerpoint/2010/main" val="2327759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539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1A81-7879-4DF7-A154-7F75285AAD00}"/>
              </a:ext>
            </a:extLst>
          </p:cNvPr>
          <p:cNvSpPr>
            <a:spLocks noGrp="1"/>
          </p:cNvSpPr>
          <p:nvPr>
            <p:ph type="title"/>
          </p:nvPr>
        </p:nvSpPr>
        <p:spPr>
          <a:xfrm>
            <a:off x="457200" y="2619481"/>
            <a:ext cx="8229600" cy="597049"/>
          </a:xfrm>
        </p:spPr>
        <p:txBody>
          <a:bodyPr/>
          <a:lstStyle/>
          <a:p>
            <a:r>
              <a:rPr lang="en-001" b="1" cap="none"/>
              <a:t>We will begin momentarily</a:t>
            </a:r>
            <a:endParaRPr lang="en-US" b="1" cap="none"/>
          </a:p>
        </p:txBody>
      </p:sp>
    </p:spTree>
    <p:extLst>
      <p:ext uri="{BB962C8B-B14F-4D97-AF65-F5344CB8AC3E}">
        <p14:creationId xmlns:p14="http://schemas.microsoft.com/office/powerpoint/2010/main" val="2956834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13CB-AE95-42C0-813F-64B13944FDEE}"/>
              </a:ext>
            </a:extLst>
          </p:cNvPr>
          <p:cNvSpPr>
            <a:spLocks noGrp="1"/>
          </p:cNvSpPr>
          <p:nvPr>
            <p:ph type="title"/>
          </p:nvPr>
        </p:nvSpPr>
        <p:spPr/>
        <p:txBody>
          <a:bodyPr/>
          <a:lstStyle/>
          <a:p>
            <a:r>
              <a:rPr lang="en-US"/>
              <a:t>Agenda</a:t>
            </a:r>
          </a:p>
        </p:txBody>
      </p:sp>
      <p:sp>
        <p:nvSpPr>
          <p:cNvPr id="3" name="Text Placeholder 2">
            <a:extLst>
              <a:ext uri="{FF2B5EF4-FFF2-40B4-BE49-F238E27FC236}">
                <a16:creationId xmlns:a16="http://schemas.microsoft.com/office/drawing/2014/main" id="{B93A296E-2DB6-4292-B1E7-70A907FCB817}"/>
              </a:ext>
            </a:extLst>
          </p:cNvPr>
          <p:cNvSpPr>
            <a:spLocks noGrp="1"/>
          </p:cNvSpPr>
          <p:nvPr>
            <p:ph type="body" sz="quarter" idx="10"/>
          </p:nvPr>
        </p:nvSpPr>
        <p:spPr>
          <a:xfrm>
            <a:off x="576628" y="2392363"/>
            <a:ext cx="8101013" cy="2545397"/>
          </a:xfrm>
        </p:spPr>
        <p:txBody>
          <a:bodyPr/>
          <a:lstStyle/>
          <a:p>
            <a:pPr marL="400050" indent="-400050">
              <a:spcAft>
                <a:spcPts val="0"/>
              </a:spcAft>
              <a:buFont typeface="+mj-lt"/>
              <a:buAutoNum type="romanUcPeriod"/>
            </a:pPr>
            <a:r>
              <a:rPr lang="en-US" sz="2000" b="1" i="0">
                <a:solidFill>
                  <a:srgbClr val="000000"/>
                </a:solidFill>
                <a:effectLst/>
                <a:latin typeface="Arial" panose="020B0604020202020204" pitchFamily="34" charset="0"/>
                <a:cs typeface="Arial" panose="020B0604020202020204" pitchFamily="34" charset="0"/>
              </a:rPr>
              <a:t>Opening Remarks</a:t>
            </a:r>
            <a:r>
              <a:rPr lang="en-US" sz="2000" i="0">
                <a:solidFill>
                  <a:srgbClr val="000000"/>
                </a:solidFill>
                <a:effectLst/>
                <a:latin typeface="Arial" panose="020B0604020202020204" pitchFamily="34" charset="0"/>
                <a:cs typeface="Arial" panose="020B0604020202020204" pitchFamily="34" charset="0"/>
              </a:rPr>
              <a:t>................................................ 5 Minutes</a:t>
            </a:r>
            <a:endParaRPr lang="en-US" sz="2000" b="1" i="0">
              <a:solidFill>
                <a:srgbClr val="000000"/>
              </a:solidFill>
              <a:effectLst/>
              <a:latin typeface="Arial" panose="020B0604020202020204" pitchFamily="34" charset="0"/>
              <a:cs typeface="Arial" panose="020B0604020202020204" pitchFamily="34" charset="0"/>
            </a:endParaRPr>
          </a:p>
          <a:p>
            <a:pPr marL="400050" indent="-400050">
              <a:buFont typeface="+mj-lt"/>
              <a:buAutoNum type="romanUcPeriod" startAt="2"/>
            </a:pPr>
            <a:r>
              <a:rPr lang="en-US" sz="2000" b="1">
                <a:solidFill>
                  <a:srgbClr val="000000"/>
                </a:solidFill>
                <a:latin typeface="Arial" panose="020B0604020202020204" pitchFamily="34" charset="0"/>
                <a:cs typeface="Arial" panose="020B0604020202020204" pitchFamily="34" charset="0"/>
              </a:rPr>
              <a:t>Overview of MSP Activity</a:t>
            </a:r>
            <a:r>
              <a:rPr lang="en-US" sz="2000" b="1" i="0">
                <a:solidFill>
                  <a:srgbClr val="000000"/>
                </a:solidFill>
                <a:effectLst/>
                <a:latin typeface="Arial" panose="020B0604020202020204" pitchFamily="34" charset="0"/>
                <a:cs typeface="Arial" panose="020B0604020202020204" pitchFamily="34" charset="0"/>
              </a:rPr>
              <a:t> </a:t>
            </a:r>
            <a:r>
              <a:rPr lang="en-US" sz="2000" i="0">
                <a:solidFill>
                  <a:srgbClr val="000000"/>
                </a:solidFill>
                <a:effectLst/>
                <a:latin typeface="Arial" panose="020B0604020202020204" pitchFamily="34" charset="0"/>
                <a:cs typeface="Arial" panose="020B0604020202020204" pitchFamily="34" charset="0"/>
              </a:rPr>
              <a:t>........................................ 5 Minutes</a:t>
            </a:r>
            <a:endParaRPr lang="en-US" sz="2000" b="1">
              <a:solidFill>
                <a:srgbClr val="000000"/>
              </a:solidFill>
              <a:latin typeface="Arial" panose="020B0604020202020204" pitchFamily="34" charset="0"/>
              <a:cs typeface="Arial" panose="020B0604020202020204" pitchFamily="34" charset="0"/>
            </a:endParaRPr>
          </a:p>
          <a:p>
            <a:pPr marL="400050" indent="-400050">
              <a:buFont typeface="+mj-lt"/>
              <a:buAutoNum type="romanUcPeriod" startAt="2"/>
            </a:pPr>
            <a:r>
              <a:rPr lang="en-US" sz="2000" b="1">
                <a:solidFill>
                  <a:srgbClr val="000000"/>
                </a:solidFill>
                <a:latin typeface="Arial" panose="020B0604020202020204" pitchFamily="34" charset="0"/>
                <a:cs typeface="Arial" panose="020B0604020202020204" pitchFamily="34" charset="0"/>
              </a:rPr>
              <a:t>Gender Lens Investing</a:t>
            </a:r>
            <a:r>
              <a:rPr lang="en-US" sz="2000" b="1" i="0">
                <a:solidFill>
                  <a:srgbClr val="000000"/>
                </a:solidFill>
                <a:effectLst/>
                <a:latin typeface="Arial" panose="020B0604020202020204" pitchFamily="34" charset="0"/>
                <a:cs typeface="Arial" panose="020B0604020202020204" pitchFamily="34" charset="0"/>
              </a:rPr>
              <a:t> </a:t>
            </a:r>
            <a:r>
              <a:rPr lang="en-US" sz="2000" i="0">
                <a:solidFill>
                  <a:srgbClr val="000000"/>
                </a:solidFill>
                <a:effectLst/>
                <a:latin typeface="Arial" panose="020B0604020202020204" pitchFamily="34" charset="0"/>
                <a:cs typeface="Arial" panose="020B0604020202020204" pitchFamily="34" charset="0"/>
              </a:rPr>
              <a:t>............................................ 5 Minutes</a:t>
            </a:r>
            <a:endParaRPr lang="en-US" sz="2000" b="1">
              <a:solidFill>
                <a:srgbClr val="000000"/>
              </a:solidFill>
              <a:latin typeface="Arial" panose="020B0604020202020204" pitchFamily="34" charset="0"/>
              <a:cs typeface="Arial" panose="020B0604020202020204" pitchFamily="34" charset="0"/>
            </a:endParaRPr>
          </a:p>
          <a:p>
            <a:pPr marL="400050" indent="-400050">
              <a:buFont typeface="+mj-lt"/>
              <a:buAutoNum type="romanUcPeriod" startAt="2"/>
            </a:pPr>
            <a:r>
              <a:rPr lang="en-US" sz="2000" b="1">
                <a:solidFill>
                  <a:srgbClr val="000000"/>
                </a:solidFill>
                <a:latin typeface="Arial" panose="020B0604020202020204" pitchFamily="34" charset="0"/>
                <a:cs typeface="Arial" panose="020B0604020202020204" pitchFamily="34" charset="0"/>
              </a:rPr>
              <a:t>Award Details &amp; Timeline</a:t>
            </a:r>
            <a:r>
              <a:rPr lang="en-US" sz="2000" b="1" i="0">
                <a:solidFill>
                  <a:srgbClr val="000000"/>
                </a:solidFill>
                <a:effectLst/>
                <a:latin typeface="Arial" panose="020B0604020202020204" pitchFamily="34" charset="0"/>
                <a:cs typeface="Arial" panose="020B0604020202020204" pitchFamily="34" charset="0"/>
              </a:rPr>
              <a:t> </a:t>
            </a:r>
            <a:r>
              <a:rPr lang="en-US" sz="2000" i="0">
                <a:solidFill>
                  <a:srgbClr val="000000"/>
                </a:solidFill>
                <a:effectLst/>
                <a:latin typeface="Arial" panose="020B0604020202020204" pitchFamily="34" charset="0"/>
                <a:cs typeface="Arial" panose="020B0604020202020204" pitchFamily="34" charset="0"/>
              </a:rPr>
              <a:t>...................................... 10 Minutes</a:t>
            </a:r>
            <a:endParaRPr lang="en-US" sz="2000" b="1">
              <a:solidFill>
                <a:srgbClr val="000000"/>
              </a:solidFill>
              <a:latin typeface="Arial" panose="020B0604020202020204" pitchFamily="34" charset="0"/>
              <a:cs typeface="Arial" panose="020B0604020202020204" pitchFamily="34" charset="0"/>
            </a:endParaRPr>
          </a:p>
          <a:p>
            <a:pPr marL="400050" indent="-400050">
              <a:buFont typeface="+mj-lt"/>
              <a:buAutoNum type="romanUcPeriod" startAt="2"/>
            </a:pPr>
            <a:r>
              <a:rPr lang="en-US" sz="2000" b="1">
                <a:solidFill>
                  <a:srgbClr val="000000"/>
                </a:solidFill>
                <a:latin typeface="Arial" panose="020B0604020202020204" pitchFamily="34" charset="0"/>
                <a:cs typeface="Arial" panose="020B0604020202020204" pitchFamily="34" charset="0"/>
              </a:rPr>
              <a:t>Questions and Answers (Q&amp;A) </a:t>
            </a:r>
            <a:r>
              <a:rPr lang="en-US" sz="2000" i="0">
                <a:solidFill>
                  <a:srgbClr val="000000"/>
                </a:solidFill>
                <a:effectLst/>
                <a:latin typeface="Arial" panose="020B0604020202020204" pitchFamily="34" charset="0"/>
                <a:cs typeface="Arial" panose="020B0604020202020204" pitchFamily="34" charset="0"/>
              </a:rPr>
              <a:t>............................ 35+ Minutes</a:t>
            </a:r>
            <a:endParaRPr lang="en-US" sz="2000" b="1">
              <a:solidFill>
                <a:srgbClr val="000000"/>
              </a:solidFill>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2769700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B5DD0F-CC14-427C-A9D1-2077D9984A05}"/>
              </a:ext>
            </a:extLst>
          </p:cNvPr>
          <p:cNvSpPr>
            <a:spLocks noGrp="1"/>
          </p:cNvSpPr>
          <p:nvPr>
            <p:ph type="title"/>
          </p:nvPr>
        </p:nvSpPr>
        <p:spPr/>
        <p:txBody>
          <a:bodyPr/>
          <a:lstStyle/>
          <a:p>
            <a:r>
              <a:rPr lang="en-001"/>
              <a:t>USAID Intro</a:t>
            </a:r>
            <a:endParaRPr lang="en-US"/>
          </a:p>
        </p:txBody>
      </p:sp>
      <p:sp>
        <p:nvSpPr>
          <p:cNvPr id="7" name="Text Placeholder 6">
            <a:extLst>
              <a:ext uri="{FF2B5EF4-FFF2-40B4-BE49-F238E27FC236}">
                <a16:creationId xmlns:a16="http://schemas.microsoft.com/office/drawing/2014/main" id="{0DB0E72F-9776-4A3B-8CD5-65CD1117CF3A}"/>
              </a:ext>
            </a:extLst>
          </p:cNvPr>
          <p:cNvSpPr>
            <a:spLocks noGrp="1"/>
          </p:cNvSpPr>
          <p:nvPr>
            <p:ph type="body" sz="quarter" idx="10"/>
          </p:nvPr>
        </p:nvSpPr>
        <p:spPr>
          <a:xfrm>
            <a:off x="612775" y="2889503"/>
            <a:ext cx="8101013" cy="2489899"/>
          </a:xfrm>
        </p:spPr>
        <p:txBody>
          <a:bodyPr/>
          <a:lstStyle/>
          <a:p>
            <a:r>
              <a:rPr lang="en-001" b="1"/>
              <a:t>Pete Gauthier</a:t>
            </a:r>
            <a:br>
              <a:rPr lang="en-US" sz="2000" b="1"/>
            </a:br>
            <a:br>
              <a:rPr lang="en-US" sz="2000" b="1"/>
            </a:br>
            <a:r>
              <a:rPr lang="en-US" sz="1800" i="1"/>
              <a:t>Private </a:t>
            </a:r>
            <a:r>
              <a:rPr lang="en-001" sz="1800" i="1"/>
              <a:t>Enterprise Officer and Alliance Builder</a:t>
            </a:r>
            <a:br>
              <a:rPr lang="en-US" sz="1800" i="1"/>
            </a:br>
            <a:r>
              <a:rPr lang="en-US" sz="1800" i="1"/>
              <a:t>USAID/Mozambique</a:t>
            </a:r>
            <a:br>
              <a:rPr lang="en-US" i="1"/>
            </a:br>
            <a:endParaRPr lang="en-US"/>
          </a:p>
        </p:txBody>
      </p:sp>
    </p:spTree>
    <p:extLst>
      <p:ext uri="{BB962C8B-B14F-4D97-AF65-F5344CB8AC3E}">
        <p14:creationId xmlns:p14="http://schemas.microsoft.com/office/powerpoint/2010/main" val="2645465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FDCBC-5AF5-304A-BFEF-EEDB15562A44}"/>
              </a:ext>
            </a:extLst>
          </p:cNvPr>
          <p:cNvSpPr>
            <a:spLocks noGrp="1"/>
          </p:cNvSpPr>
          <p:nvPr>
            <p:ph type="title"/>
          </p:nvPr>
        </p:nvSpPr>
        <p:spPr>
          <a:xfrm>
            <a:off x="457200" y="1249960"/>
            <a:ext cx="8229600" cy="680363"/>
          </a:xfrm>
        </p:spPr>
        <p:txBody>
          <a:bodyPr/>
          <a:lstStyle/>
          <a:p>
            <a:pPr algn="ctr"/>
            <a:r>
              <a:rPr lang="en-US" sz="2400" b="1"/>
              <a:t>Market Systems and Partnerships Overview</a:t>
            </a:r>
          </a:p>
        </p:txBody>
      </p:sp>
      <p:pic>
        <p:nvPicPr>
          <p:cNvPr id="6" name="Picture 5">
            <a:extLst>
              <a:ext uri="{FF2B5EF4-FFF2-40B4-BE49-F238E27FC236}">
                <a16:creationId xmlns:a16="http://schemas.microsoft.com/office/drawing/2014/main" id="{44E41BEE-70E2-A14C-8CFE-20EC6BCA6D81}"/>
              </a:ext>
            </a:extLst>
          </p:cNvPr>
          <p:cNvPicPr>
            <a:picLocks noChangeAspect="1"/>
          </p:cNvPicPr>
          <p:nvPr/>
        </p:nvPicPr>
        <p:blipFill>
          <a:blip r:embed="rId3"/>
          <a:stretch>
            <a:fillRect/>
          </a:stretch>
        </p:blipFill>
        <p:spPr>
          <a:xfrm>
            <a:off x="636835" y="2575827"/>
            <a:ext cx="3998837" cy="2799637"/>
          </a:xfrm>
          <a:prstGeom prst="rect">
            <a:avLst/>
          </a:prstGeom>
        </p:spPr>
      </p:pic>
      <p:sp>
        <p:nvSpPr>
          <p:cNvPr id="7" name="Text Placeholder 5">
            <a:extLst>
              <a:ext uri="{FF2B5EF4-FFF2-40B4-BE49-F238E27FC236}">
                <a16:creationId xmlns:a16="http://schemas.microsoft.com/office/drawing/2014/main" id="{EFF96AA9-0451-4341-8C37-E05E13116E89}"/>
              </a:ext>
            </a:extLst>
          </p:cNvPr>
          <p:cNvSpPr txBox="1">
            <a:spLocks/>
          </p:cNvSpPr>
          <p:nvPr/>
        </p:nvSpPr>
        <p:spPr>
          <a:xfrm>
            <a:off x="5184791" y="2441270"/>
            <a:ext cx="3322374" cy="1252237"/>
          </a:xfrm>
          <a:prstGeom prst="rect">
            <a:avLst/>
          </a:prstGeom>
        </p:spPr>
        <p:txBody>
          <a:bodyPr>
            <a:noAutofit/>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200" indent="0" algn="l" defTabSz="457200" rtl="0" eaLnBrk="1" latinLnBrk="0" hangingPunct="1">
              <a:spcBef>
                <a:spcPct val="20000"/>
              </a:spcBef>
              <a:buFont typeface="Arial"/>
              <a:buNone/>
              <a:defRPr sz="2800" kern="1200">
                <a:solidFill>
                  <a:schemeClr val="tx1"/>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Font typeface="Arial"/>
              <a:buNone/>
              <a:defRPr sz="2400" kern="1200">
                <a:solidFill>
                  <a:schemeClr val="tx1"/>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None/>
            </a:pPr>
            <a:r>
              <a:rPr lang="en-US">
                <a:solidFill>
                  <a:srgbClr val="237C9A"/>
                </a:solidFill>
                <a:latin typeface="Gill Sans MT" panose="020B0502020104020203" pitchFamily="34" charset="77"/>
              </a:rPr>
              <a:t>Advancing learning and good practice on market systems development and private sector engagement</a:t>
            </a:r>
          </a:p>
          <a:p>
            <a:pPr marL="0" indent="0" algn="ctr">
              <a:lnSpc>
                <a:spcPct val="150000"/>
              </a:lnSpc>
              <a:buNone/>
            </a:pPr>
            <a:endParaRPr lang="en-US" sz="675">
              <a:solidFill>
                <a:srgbClr val="4797B5"/>
              </a:solidFill>
              <a:latin typeface="Gill Sans MT" panose="020B0502020104020203" pitchFamily="34" charset="77"/>
              <a:hlinkClick r:id="rId4"/>
            </a:endParaRPr>
          </a:p>
          <a:p>
            <a:pPr marL="0" indent="0" algn="ctr">
              <a:lnSpc>
                <a:spcPct val="150000"/>
              </a:lnSpc>
              <a:buNone/>
            </a:pPr>
            <a:endParaRPr lang="en-US" sz="1500">
              <a:solidFill>
                <a:srgbClr val="4797B5"/>
              </a:solidFill>
              <a:latin typeface="Gill Sans MT" panose="020B0502020104020203" pitchFamily="34" charset="77"/>
              <a:hlinkClick r:id="" action="ppaction://noaction"/>
            </a:endParaRPr>
          </a:p>
          <a:p>
            <a:pPr marL="0" indent="0" algn="ctr">
              <a:lnSpc>
                <a:spcPct val="150000"/>
              </a:lnSpc>
              <a:buNone/>
            </a:pPr>
            <a:endParaRPr lang="en-US" sz="1500">
              <a:solidFill>
                <a:srgbClr val="4797B5"/>
              </a:solidFill>
              <a:latin typeface="Gill Sans MT" panose="020B0502020104020203" pitchFamily="34" charset="77"/>
              <a:hlinkClick r:id="" action="ppaction://noaction"/>
            </a:endParaRPr>
          </a:p>
          <a:p>
            <a:pPr marL="0" indent="0" algn="ctr">
              <a:lnSpc>
                <a:spcPct val="150000"/>
              </a:lnSpc>
              <a:buNone/>
            </a:pPr>
            <a:r>
              <a:rPr lang="en-US">
                <a:solidFill>
                  <a:srgbClr val="C25700"/>
                </a:solidFill>
                <a:latin typeface="Gill Sans MT" panose="020B0502020104020203" pitchFamily="34" charset="77"/>
                <a:hlinkClick r:id="rId4">
                  <a:extLst>
                    <a:ext uri="{A12FA001-AC4F-418D-AE19-62706E023703}">
                      <ahyp:hlinkClr xmlns:ahyp="http://schemas.microsoft.com/office/drawing/2018/hyperlinkcolor" val="tx"/>
                    </a:ext>
                  </a:extLst>
                </a:hlinkClick>
              </a:rPr>
              <a:t>www.agrilinks.org/msp</a:t>
            </a:r>
            <a:r>
              <a:rPr lang="en-US">
                <a:solidFill>
                  <a:srgbClr val="C25700"/>
                </a:solidFill>
                <a:latin typeface="Gill Sans MT" panose="020B0502020104020203" pitchFamily="34" charset="77"/>
              </a:rPr>
              <a:t> </a:t>
            </a:r>
          </a:p>
        </p:txBody>
      </p:sp>
      <p:pic>
        <p:nvPicPr>
          <p:cNvPr id="8" name="Graphic 7" descr="Handshake">
            <a:extLst>
              <a:ext uri="{FF2B5EF4-FFF2-40B4-BE49-F238E27FC236}">
                <a16:creationId xmlns:a16="http://schemas.microsoft.com/office/drawing/2014/main" id="{0211E575-D752-1341-9489-71D4E19D7D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09939" y="4152246"/>
            <a:ext cx="1127085" cy="1127085"/>
          </a:xfrm>
          <a:prstGeom prst="rect">
            <a:avLst/>
          </a:prstGeom>
        </p:spPr>
      </p:pic>
    </p:spTree>
    <p:extLst>
      <p:ext uri="{BB962C8B-B14F-4D97-AF65-F5344CB8AC3E}">
        <p14:creationId xmlns:p14="http://schemas.microsoft.com/office/powerpoint/2010/main" val="737233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41B7F7-4394-4CDF-978F-DF80E92E1230}"/>
              </a:ext>
            </a:extLst>
          </p:cNvPr>
          <p:cNvSpPr>
            <a:spLocks noGrp="1"/>
          </p:cNvSpPr>
          <p:nvPr>
            <p:ph type="body" sz="quarter" idx="10"/>
          </p:nvPr>
        </p:nvSpPr>
        <p:spPr>
          <a:xfrm>
            <a:off x="209551" y="1945358"/>
            <a:ext cx="8810624" cy="3731541"/>
          </a:xfrm>
        </p:spPr>
        <p:txBody>
          <a:bodyPr/>
          <a:lstStyle/>
          <a:p>
            <a:r>
              <a:rPr lang="en-US"/>
              <a:t>USAID investment </a:t>
            </a:r>
            <a:r>
              <a:rPr lang="en-US" b="1"/>
              <a:t>reduces risk </a:t>
            </a:r>
            <a:r>
              <a:rPr lang="en-US"/>
              <a:t>to firms to invest, innovate, and engage in areas outside of normal business practices but within its core business interests.</a:t>
            </a:r>
          </a:p>
          <a:p>
            <a:endParaRPr lang="en-US" b="1" i="1"/>
          </a:p>
          <a:p>
            <a:r>
              <a:rPr lang="en-US"/>
              <a:t>Business solutions can have a </a:t>
            </a:r>
            <a:r>
              <a:rPr lang="en-US" b="1" i="1"/>
              <a:t>positive development impact</a:t>
            </a:r>
          </a:p>
          <a:p>
            <a:endParaRPr lang="en-US"/>
          </a:p>
          <a:p>
            <a:r>
              <a:rPr lang="en-US"/>
              <a:t>Investing with the private sector results in more </a:t>
            </a:r>
            <a:r>
              <a:rPr lang="en-US" b="1"/>
              <a:t>sustainable, market-oriented solutions</a:t>
            </a:r>
          </a:p>
          <a:p>
            <a:endParaRPr lang="en-US"/>
          </a:p>
          <a:p>
            <a:endParaRPr lang="en-US"/>
          </a:p>
          <a:p>
            <a:endParaRPr lang="en-US"/>
          </a:p>
          <a:p>
            <a:endParaRPr lang="en-US"/>
          </a:p>
        </p:txBody>
      </p:sp>
      <p:sp>
        <p:nvSpPr>
          <p:cNvPr id="4" name="Text Placeholder 3">
            <a:extLst>
              <a:ext uri="{FF2B5EF4-FFF2-40B4-BE49-F238E27FC236}">
                <a16:creationId xmlns:a16="http://schemas.microsoft.com/office/drawing/2014/main" id="{EC654D70-AAB7-4C40-96C7-5B74E436D961}"/>
              </a:ext>
            </a:extLst>
          </p:cNvPr>
          <p:cNvSpPr>
            <a:spLocks noGrp="1"/>
          </p:cNvSpPr>
          <p:nvPr>
            <p:ph type="body" sz="quarter" idx="11"/>
          </p:nvPr>
        </p:nvSpPr>
        <p:spPr>
          <a:xfrm>
            <a:off x="495300" y="1272623"/>
            <a:ext cx="8153400" cy="452437"/>
          </a:xfrm>
        </p:spPr>
        <p:txBody>
          <a:bodyPr/>
          <a:lstStyle/>
          <a:p>
            <a:r>
              <a:rPr lang="en-US"/>
              <a:t>Why does USAID want to co-invest with the private sector?</a:t>
            </a:r>
          </a:p>
        </p:txBody>
      </p:sp>
    </p:spTree>
    <p:extLst>
      <p:ext uri="{BB962C8B-B14F-4D97-AF65-F5344CB8AC3E}">
        <p14:creationId xmlns:p14="http://schemas.microsoft.com/office/powerpoint/2010/main" val="4004264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2955-B87C-461E-AA00-BD8C1ED1B891}"/>
              </a:ext>
            </a:extLst>
          </p:cNvPr>
          <p:cNvSpPr>
            <a:spLocks noGrp="1"/>
          </p:cNvSpPr>
          <p:nvPr>
            <p:ph type="title"/>
          </p:nvPr>
        </p:nvSpPr>
        <p:spPr/>
        <p:txBody>
          <a:bodyPr/>
          <a:lstStyle/>
          <a:p>
            <a:r>
              <a:rPr lang="en-US"/>
              <a:t>Gender Lens investing</a:t>
            </a:r>
          </a:p>
        </p:txBody>
      </p:sp>
      <p:sp>
        <p:nvSpPr>
          <p:cNvPr id="3" name="Text Placeholder 2">
            <a:extLst>
              <a:ext uri="{FF2B5EF4-FFF2-40B4-BE49-F238E27FC236}">
                <a16:creationId xmlns:a16="http://schemas.microsoft.com/office/drawing/2014/main" id="{FF5AF1C5-0B01-472E-94C8-0F017462DB9E}"/>
              </a:ext>
            </a:extLst>
          </p:cNvPr>
          <p:cNvSpPr>
            <a:spLocks noGrp="1"/>
          </p:cNvSpPr>
          <p:nvPr>
            <p:ph type="body" sz="quarter" idx="10"/>
          </p:nvPr>
        </p:nvSpPr>
        <p:spPr>
          <a:xfrm>
            <a:off x="219919" y="1920240"/>
            <a:ext cx="8704162" cy="4443294"/>
          </a:xfrm>
        </p:spPr>
        <p:txBody>
          <a:bodyPr lIns="91440" tIns="45720" rIns="91440" bIns="45720" anchor="t"/>
          <a:lstStyle/>
          <a:p>
            <a:pPr marL="0" indent="0">
              <a:buNone/>
            </a:pPr>
            <a:r>
              <a:rPr lang="en-US" i="1" u="none" strike="noStrike">
                <a:effectLst/>
                <a:latin typeface="Arial" panose="020B0604020202020204" pitchFamily="34" charset="0"/>
              </a:rPr>
              <a:t>MSP is a </a:t>
            </a:r>
            <a:r>
              <a:rPr lang="en-US" b="1" i="1" u="none" strike="noStrike">
                <a:effectLst/>
                <a:latin typeface="Arial" panose="020B0604020202020204" pitchFamily="34" charset="0"/>
              </a:rPr>
              <a:t>gender-led investor </a:t>
            </a:r>
            <a:r>
              <a:rPr lang="en-US" i="1" u="none" strike="noStrike">
                <a:effectLst/>
                <a:latin typeface="Arial" panose="020B0604020202020204" pitchFamily="34" charset="0"/>
              </a:rPr>
              <a:t>that deliberately incorporates gender factors into investment analysis, solicitation, and partnership design to improve social and business outcomes. </a:t>
            </a:r>
            <a:r>
              <a:rPr lang="en-US" i="1"/>
              <a:t>MSP always seeks opportunities to positively impact </a:t>
            </a:r>
            <a:r>
              <a:rPr lang="en-US" b="1" i="1"/>
              <a:t>women and youth</a:t>
            </a:r>
            <a:r>
              <a:rPr lang="en-US" i="1"/>
              <a:t>.</a:t>
            </a:r>
          </a:p>
          <a:p>
            <a:pPr marL="0" indent="0">
              <a:buNone/>
            </a:pPr>
            <a:endParaRPr lang="en-US"/>
          </a:p>
          <a:p>
            <a:r>
              <a:rPr lang="en-US"/>
              <a:t>One of the objectives of this activity is to “</a:t>
            </a:r>
            <a:r>
              <a:rPr lang="en-US" sz="1800" b="0"/>
              <a:t>Increase and improve linkages between market actors”</a:t>
            </a:r>
            <a:r>
              <a:rPr lang="en-US"/>
              <a:t>, </a:t>
            </a:r>
            <a:r>
              <a:rPr lang="en-US" b="1"/>
              <a:t>especially </a:t>
            </a:r>
            <a:r>
              <a:rPr lang="en-US"/>
              <a:t>market actors who are </a:t>
            </a:r>
            <a:r>
              <a:rPr lang="en-US" b="1"/>
              <a:t>women.</a:t>
            </a:r>
            <a:r>
              <a:rPr lang="en-US"/>
              <a:t> </a:t>
            </a:r>
          </a:p>
          <a:p>
            <a:pPr marL="0" indent="0">
              <a:buNone/>
            </a:pPr>
            <a:endParaRPr lang="en-US"/>
          </a:p>
          <a:p>
            <a:r>
              <a:rPr lang="en-US"/>
              <a:t>Within the application template for this award, you will see questions regarding your business concept’s impact on women, specifically “how it will benefit women as suppliers, as customers, or as employees.”</a:t>
            </a:r>
          </a:p>
          <a:p>
            <a:pPr marL="0" indent="0">
              <a:buNone/>
            </a:pPr>
            <a:endParaRPr lang="en-US"/>
          </a:p>
          <a:p>
            <a:r>
              <a:rPr lang="en-US"/>
              <a:t>Be clear in your application to link your proposed concept with impact on women.</a:t>
            </a:r>
          </a:p>
        </p:txBody>
      </p:sp>
    </p:spTree>
    <p:extLst>
      <p:ext uri="{BB962C8B-B14F-4D97-AF65-F5344CB8AC3E}">
        <p14:creationId xmlns:p14="http://schemas.microsoft.com/office/powerpoint/2010/main" val="534073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041" y="1454387"/>
            <a:ext cx="8229600" cy="597049"/>
          </a:xfrm>
        </p:spPr>
        <p:txBody>
          <a:bodyPr/>
          <a:lstStyle/>
          <a:p>
            <a:r>
              <a:rPr lang="en-001" sz="2400" b="1" cap="none"/>
              <a:t>Mozambique </a:t>
            </a:r>
            <a:r>
              <a:rPr lang="en-US" sz="2400" b="1" cap="none"/>
              <a:t>Partnership Facility</a:t>
            </a:r>
            <a:r>
              <a:rPr lang="en-001" sz="2400" b="1" cap="none"/>
              <a:t> Objectives</a:t>
            </a:r>
            <a:br>
              <a:rPr lang="en-US" sz="2400" b="1" cap="none"/>
            </a:br>
            <a:r>
              <a:rPr lang="en-US" sz="1800" b="1" cap="none"/>
              <a:t>	</a:t>
            </a:r>
            <a:endParaRPr lang="en-US" sz="2400" b="1" cap="none"/>
          </a:p>
        </p:txBody>
      </p:sp>
      <p:sp>
        <p:nvSpPr>
          <p:cNvPr id="6" name="Text Placeholder 5"/>
          <p:cNvSpPr>
            <a:spLocks noGrp="1"/>
          </p:cNvSpPr>
          <p:nvPr>
            <p:ph type="body" sz="quarter" idx="11"/>
          </p:nvPr>
        </p:nvSpPr>
        <p:spPr>
          <a:xfrm>
            <a:off x="125835" y="2022612"/>
            <a:ext cx="8840035" cy="3946692"/>
          </a:xfrm>
        </p:spPr>
        <p:txBody>
          <a:bodyPr/>
          <a:lstStyle/>
          <a:p>
            <a:pPr marL="0" indent="0">
              <a:buNone/>
            </a:pPr>
            <a:r>
              <a:rPr lang="en-US" sz="1800" b="0">
                <a:solidFill>
                  <a:schemeClr val="tx1"/>
                </a:solidFill>
                <a:latin typeface="Arial" panose="020B0604020202020204" pitchFamily="34" charset="0"/>
                <a:cs typeface="Arial" panose="020B0604020202020204" pitchFamily="34" charset="0"/>
              </a:rPr>
              <a:t>MSP’s Mozambique</a:t>
            </a:r>
            <a:r>
              <a:rPr lang="en-001" sz="1800" b="0">
                <a:solidFill>
                  <a:schemeClr val="tx1"/>
                </a:solidFill>
                <a:latin typeface="Arial" panose="020B0604020202020204" pitchFamily="34" charset="0"/>
                <a:cs typeface="Arial" panose="020B0604020202020204" pitchFamily="34" charset="0"/>
              </a:rPr>
              <a:t> </a:t>
            </a:r>
            <a:r>
              <a:rPr lang="en-US" sz="1800" b="0">
                <a:solidFill>
                  <a:schemeClr val="tx1"/>
                </a:solidFill>
                <a:latin typeface="Arial" panose="020B0604020202020204" pitchFamily="34" charset="0"/>
                <a:cs typeface="Arial" panose="020B0604020202020204" pitchFamily="34" charset="0"/>
              </a:rPr>
              <a:t>Partnerships Facility is national in scope and seeks to support businesses to contribute towards one or more of the following objectives:</a:t>
            </a:r>
          </a:p>
          <a:p>
            <a:pPr indent="-285750"/>
            <a:endParaRPr lang="en-US" sz="1800" b="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800" b="0">
                <a:solidFill>
                  <a:schemeClr val="tx1"/>
                </a:solidFill>
                <a:latin typeface="Arial" panose="020B0604020202020204" pitchFamily="34" charset="0"/>
                <a:cs typeface="Arial" panose="020B0604020202020204" pitchFamily="34" charset="0"/>
              </a:rPr>
              <a:t>Encouraging and incentivizing innovations and investments in agriculture food systems by agribusinesses linked with smallholder farmers and/or farmer associations/cooperatives.</a:t>
            </a:r>
          </a:p>
          <a:p>
            <a:pPr marL="171450" indent="-171450">
              <a:buFont typeface="Arial" panose="020B0604020202020204" pitchFamily="34" charset="0"/>
              <a:buChar char="•"/>
            </a:pPr>
            <a:r>
              <a:rPr lang="en-US" sz="1800" b="0">
                <a:solidFill>
                  <a:schemeClr val="tx1"/>
                </a:solidFill>
                <a:latin typeface="Arial" panose="020B0604020202020204" pitchFamily="34" charset="0"/>
                <a:cs typeface="Arial" panose="020B0604020202020204" pitchFamily="34" charset="0"/>
              </a:rPr>
              <a:t>Expanding fertilizer investment and finance across fertilizer supply chains.</a:t>
            </a:r>
          </a:p>
          <a:p>
            <a:pPr marL="171450" indent="-171450">
              <a:buFont typeface="Arial" panose="020B0604020202020204" pitchFamily="34" charset="0"/>
              <a:buChar char="•"/>
            </a:pPr>
            <a:r>
              <a:rPr lang="en-US" sz="1800" b="0">
                <a:solidFill>
                  <a:schemeClr val="tx1"/>
                </a:solidFill>
                <a:latin typeface="Arial" panose="020B0604020202020204" pitchFamily="34" charset="0"/>
                <a:cs typeface="Arial" panose="020B0604020202020204" pitchFamily="34" charset="0"/>
              </a:rPr>
              <a:t>Building systems capacity to manage future shocks and stressors.</a:t>
            </a:r>
          </a:p>
          <a:p>
            <a:pPr marL="171450" indent="-171450">
              <a:buFont typeface="Arial" panose="020B0604020202020204" pitchFamily="34" charset="0"/>
              <a:buChar char="•"/>
            </a:pPr>
            <a:r>
              <a:rPr lang="en-US" sz="1800" b="0">
                <a:solidFill>
                  <a:schemeClr val="tx1"/>
                </a:solidFill>
                <a:latin typeface="Arial" panose="020B0604020202020204" pitchFamily="34" charset="0"/>
                <a:cs typeface="Arial" panose="020B0604020202020204" pitchFamily="34" charset="0"/>
              </a:rPr>
              <a:t>Reducing food loss and waste.</a:t>
            </a:r>
          </a:p>
          <a:p>
            <a:pPr marL="171450" indent="-171450">
              <a:buFont typeface="Arial" panose="020B0604020202020204" pitchFamily="34" charset="0"/>
              <a:buChar char="•"/>
            </a:pPr>
            <a:r>
              <a:rPr lang="en-US" sz="1800" b="0">
                <a:solidFill>
                  <a:schemeClr val="tx1"/>
                </a:solidFill>
                <a:latin typeface="Arial" panose="020B0604020202020204" pitchFamily="34" charset="0"/>
                <a:cs typeface="Arial" panose="020B0604020202020204" pitchFamily="34" charset="0"/>
              </a:rPr>
              <a:t>Increasing investments in agriculture capacity and resilience (i.e., promoting increased agribusiness efficiency, last-mile distribution of local products, digital applications, etc.).</a:t>
            </a:r>
          </a:p>
        </p:txBody>
      </p:sp>
    </p:spTree>
    <p:extLst>
      <p:ext uri="{BB962C8B-B14F-4D97-AF65-F5344CB8AC3E}">
        <p14:creationId xmlns:p14="http://schemas.microsoft.com/office/powerpoint/2010/main" val="3279961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332B-CE0C-488E-992D-A072681AE0D9}"/>
              </a:ext>
            </a:extLst>
          </p:cNvPr>
          <p:cNvSpPr>
            <a:spLocks noGrp="1"/>
          </p:cNvSpPr>
          <p:nvPr>
            <p:ph type="title"/>
          </p:nvPr>
        </p:nvSpPr>
        <p:spPr>
          <a:xfrm>
            <a:off x="448041" y="1156441"/>
            <a:ext cx="8229600" cy="597049"/>
          </a:xfrm>
        </p:spPr>
        <p:txBody>
          <a:bodyPr wrap="square" anchor="t">
            <a:normAutofit/>
          </a:bodyPr>
          <a:lstStyle/>
          <a:p>
            <a:r>
              <a:rPr lang="en-001" b="1" cap="none"/>
              <a:t>Illustrative Examples of Concepts</a:t>
            </a:r>
            <a:endParaRPr lang="en-US"/>
          </a:p>
        </p:txBody>
      </p:sp>
      <p:sp>
        <p:nvSpPr>
          <p:cNvPr id="3" name="Text Placeholder 2">
            <a:extLst>
              <a:ext uri="{FF2B5EF4-FFF2-40B4-BE49-F238E27FC236}">
                <a16:creationId xmlns:a16="http://schemas.microsoft.com/office/drawing/2014/main" id="{F688D962-8407-4E8E-B22C-872789B8A2EC}"/>
              </a:ext>
            </a:extLst>
          </p:cNvPr>
          <p:cNvSpPr>
            <a:spLocks noGrp="1"/>
          </p:cNvSpPr>
          <p:nvPr>
            <p:ph type="body" sz="quarter" idx="10"/>
          </p:nvPr>
        </p:nvSpPr>
        <p:spPr>
          <a:xfrm>
            <a:off x="404376" y="1753491"/>
            <a:ext cx="5687665" cy="4481054"/>
          </a:xfrm>
        </p:spPr>
        <p:txBody>
          <a:bodyPr>
            <a:normAutofit fontScale="92500"/>
          </a:bodyPr>
          <a:lstStyle/>
          <a:p>
            <a:pPr>
              <a:lnSpc>
                <a:spcPct val="90000"/>
              </a:lnSpc>
            </a:pPr>
            <a:r>
              <a:rPr lang="en-US" sz="1600"/>
              <a:t>Warehousing, storage, cold chain, logistics/transportation, and other technologies that prolong shelf-life, improve food safety, and reduce product losses from damage or spoilage in agriculture market systems.</a:t>
            </a:r>
          </a:p>
          <a:p>
            <a:pPr>
              <a:lnSpc>
                <a:spcPct val="90000"/>
              </a:lnSpc>
            </a:pPr>
            <a:r>
              <a:rPr lang="en-US" sz="1600" err="1"/>
              <a:t>Agro</a:t>
            </a:r>
            <a:r>
              <a:rPr lang="en-US" sz="1600"/>
              <a:t>-processing that generates additional income for smallholder farming households and expanded opportunities for groups (e.g., value addition, washing, grading, </a:t>
            </a:r>
            <a:r>
              <a:rPr lang="en-US" sz="1800"/>
              <a:t>sorting, </a:t>
            </a:r>
            <a:r>
              <a:rPr lang="en-US" sz="1600"/>
              <a:t>and packaging).</a:t>
            </a:r>
          </a:p>
          <a:p>
            <a:pPr>
              <a:lnSpc>
                <a:spcPct val="90000"/>
              </a:lnSpc>
            </a:pPr>
            <a:r>
              <a:rPr lang="en-US" sz="1600"/>
              <a:t>Practices that create circular economy opportunities where unsafe or inedible foods are safely recycled back into the food system for human, animal, or fish consumption.</a:t>
            </a:r>
          </a:p>
          <a:p>
            <a:pPr>
              <a:lnSpc>
                <a:spcPct val="90000"/>
              </a:lnSpc>
            </a:pPr>
            <a:r>
              <a:rPr lang="en-US" sz="1600"/>
              <a:t>Technologies that improve sanitary and phytosanitary food safety standards.</a:t>
            </a:r>
          </a:p>
          <a:p>
            <a:pPr>
              <a:lnSpc>
                <a:spcPct val="90000"/>
              </a:lnSpc>
            </a:pPr>
            <a:r>
              <a:rPr lang="en-US" sz="1600"/>
              <a:t>Climate-smart agriculture (CSA) technologies and practices.</a:t>
            </a:r>
          </a:p>
          <a:p>
            <a:pPr>
              <a:lnSpc>
                <a:spcPct val="90000"/>
              </a:lnSpc>
            </a:pPr>
            <a:r>
              <a:rPr lang="en-US" sz="1600"/>
              <a:t>Other practices or services that promote value addition and prevent food loss or waste, support fertilizer finance/supply chain, or agricultural resilience. </a:t>
            </a:r>
          </a:p>
          <a:p>
            <a:pPr>
              <a:lnSpc>
                <a:spcPct val="90000"/>
              </a:lnSpc>
            </a:pPr>
            <a:r>
              <a:rPr lang="en-US" sz="1600"/>
              <a:t>Innovations in agriculture food systems, including digital technologies and digital financing. </a:t>
            </a:r>
          </a:p>
        </p:txBody>
      </p:sp>
      <p:pic>
        <p:nvPicPr>
          <p:cNvPr id="8" name="Picture 7" descr="A picture containing person, people&#10;&#10;Description automatically generated">
            <a:extLst>
              <a:ext uri="{FF2B5EF4-FFF2-40B4-BE49-F238E27FC236}">
                <a16:creationId xmlns:a16="http://schemas.microsoft.com/office/drawing/2014/main" id="{AB3BA992-EA3B-4187-8351-8A3014AB6FDF}"/>
              </a:ext>
            </a:extLst>
          </p:cNvPr>
          <p:cNvPicPr>
            <a:picLocks noChangeAspect="1"/>
          </p:cNvPicPr>
          <p:nvPr/>
        </p:nvPicPr>
        <p:blipFill rotWithShape="1">
          <a:blip r:embed="rId3"/>
          <a:srcRect l="3101" r="15667"/>
          <a:stretch/>
        </p:blipFill>
        <p:spPr>
          <a:xfrm>
            <a:off x="6033000" y="2776369"/>
            <a:ext cx="2706624" cy="2221992"/>
          </a:xfrm>
          <a:prstGeom prst="rect">
            <a:avLst/>
          </a:prstGeom>
        </p:spPr>
      </p:pic>
    </p:spTree>
    <p:extLst>
      <p:ext uri="{BB962C8B-B14F-4D97-AF65-F5344CB8AC3E}">
        <p14:creationId xmlns:p14="http://schemas.microsoft.com/office/powerpoint/2010/main" val="1620011911"/>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s">
  <a:themeElements>
    <a:clrScheme name="FTF_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799B5"/>
      </a:accent5>
      <a:accent6>
        <a:srgbClr val="D37D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eed the Future-only branded blank">
  <a:themeElements>
    <a:clrScheme name="FTF_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799B5"/>
      </a:accent5>
      <a:accent6>
        <a:srgbClr val="D37D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los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a15114a-405f-4ffc-9521-e8336ff67ba2" xsi:nil="true"/>
    <lcf76f155ced4ddcb4097134ff3c332f xmlns="1f8596a9-53db-4aa7-a931-0763ddecf1d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C7E195CB8F984B923D6D5DD529311F" ma:contentTypeVersion="16" ma:contentTypeDescription="Create a new document." ma:contentTypeScope="" ma:versionID="883234426b59434e93caf3463ac0bc18">
  <xsd:schema xmlns:xsd="http://www.w3.org/2001/XMLSchema" xmlns:xs="http://www.w3.org/2001/XMLSchema" xmlns:p="http://schemas.microsoft.com/office/2006/metadata/properties" xmlns:ns2="da15114a-405f-4ffc-9521-e8336ff67ba2" xmlns:ns3="1f8596a9-53db-4aa7-a931-0763ddecf1df" targetNamespace="http://schemas.microsoft.com/office/2006/metadata/properties" ma:root="true" ma:fieldsID="59faa72c520ba72e3d26fb7ff4bccae1" ns2:_="" ns3:_="">
    <xsd:import namespace="da15114a-405f-4ffc-9521-e8336ff67ba2"/>
    <xsd:import namespace="1f8596a9-53db-4aa7-a931-0763ddecf1d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15114a-405f-4ffc-9521-e8336ff67ba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a21bb93-9e4e-442e-bdf9-5e2b38c0ab8e}" ma:internalName="TaxCatchAll" ma:showField="CatchAllData" ma:web="da15114a-405f-4ffc-9521-e8336ff67ba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f8596a9-53db-4aa7-a931-0763ddecf1d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3e14187-b4d4-4fc9-8c4a-20dc3ccbfd5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DAE3A5-A66B-4BAD-BDDF-E1B7E354C3EE}">
  <ds:schemaRefs>
    <ds:schemaRef ds:uri="http://schemas.microsoft.com/sharepoint/v3/contenttype/forms"/>
  </ds:schemaRefs>
</ds:datastoreItem>
</file>

<file path=customXml/itemProps2.xml><?xml version="1.0" encoding="utf-8"?>
<ds:datastoreItem xmlns:ds="http://schemas.openxmlformats.org/officeDocument/2006/customXml" ds:itemID="{EC265115-F885-4DD8-A794-71EB22A91142}">
  <ds:schemaRefs>
    <ds:schemaRef ds:uri="1f8596a9-53db-4aa7-a931-0763ddecf1df"/>
    <ds:schemaRef ds:uri="da15114a-405f-4ffc-9521-e8336ff67ba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D3E6342-9665-4D9A-A532-B27CD40402D5}">
  <ds:schemaRefs>
    <ds:schemaRef ds:uri="1f8596a9-53db-4aa7-a931-0763ddecf1df"/>
    <ds:schemaRef ds:uri="da15114a-405f-4ffc-9521-e8336ff67ba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2480</Words>
  <Application>Microsoft Office PowerPoint</Application>
  <PresentationFormat>On-screen Show (4:3)</PresentationFormat>
  <Paragraphs>182</Paragraphs>
  <Slides>15</Slides>
  <Notes>11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15</vt:i4>
      </vt:variant>
    </vt:vector>
  </HeadingPairs>
  <TitlesOfParts>
    <vt:vector size="23" baseType="lpstr">
      <vt:lpstr>Arial</vt:lpstr>
      <vt:lpstr>Calibri</vt:lpstr>
      <vt:lpstr>Courier New</vt:lpstr>
      <vt:lpstr>Gill Sans MT</vt:lpstr>
      <vt:lpstr>Title Slide</vt:lpstr>
      <vt:lpstr>Content Slides</vt:lpstr>
      <vt:lpstr>Feed the Future-only branded blank</vt:lpstr>
      <vt:lpstr>Closing Slides</vt:lpstr>
      <vt:lpstr>PowerPoint Presentation</vt:lpstr>
      <vt:lpstr>We will begin momentarily</vt:lpstr>
      <vt:lpstr>Agenda</vt:lpstr>
      <vt:lpstr>USAID Intro</vt:lpstr>
      <vt:lpstr>Market Systems and Partnerships Overview</vt:lpstr>
      <vt:lpstr>PowerPoint Presentation</vt:lpstr>
      <vt:lpstr>Gender Lens investing</vt:lpstr>
      <vt:lpstr>Mozambique Partnership Facility Objectives  </vt:lpstr>
      <vt:lpstr>Illustrative Examples of Concepts</vt:lpstr>
      <vt:lpstr>Mozambique Partnership Facility Quick Facts  </vt:lpstr>
      <vt:lpstr>PowerPoint Presentation</vt:lpstr>
      <vt:lpstr>PowerPoint Presentation</vt:lpstr>
      <vt:lpstr>Mozambique Partnership Facility Timeline  </vt:lpstr>
      <vt:lpstr>Q&amp;A</vt:lpstr>
      <vt:lpstr>PowerPoint Presentation</vt:lpstr>
    </vt:vector>
  </TitlesOfParts>
  <Company>Rowe Design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Miya Rowe</dc:creator>
  <cp:lastModifiedBy>Mark Pigott</cp:lastModifiedBy>
  <cp:revision>1</cp:revision>
  <cp:lastPrinted>2015-01-30T22:32:16Z</cp:lastPrinted>
  <dcterms:created xsi:type="dcterms:W3CDTF">2015-01-15T01:04:45Z</dcterms:created>
  <dcterms:modified xsi:type="dcterms:W3CDTF">2023-01-13T19:53:51Z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0x010100B9C7E195CB8F984B923D6D5DD529311F</vt:lpwstr>
  </property>
  <property fmtid="{D5CDD505-2E9C-101B-9397-08002B2CF9AE}" pid="3" name="MediaServiceImageTags">
    <vt:lpwstr/>
  </property>
</Properties>
</file>