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4"/>
    <p:sldMasterId id="2147483686" r:id="rId5"/>
    <p:sldMasterId id="2147483706" r:id="rId6"/>
    <p:sldMasterId id="2147483701" r:id="rId7"/>
  </p:sldMasterIdLst>
  <p:notesMasterIdLst>
    <p:notesMasterId r:id="rId16"/>
  </p:notesMasterIdLst>
  <p:handoutMasterIdLst>
    <p:handoutMasterId r:id="rId17"/>
  </p:handoutMasterIdLst>
  <p:sldIdLst>
    <p:sldId id="413" r:id="rId8"/>
    <p:sldId id="402" r:id="rId9"/>
    <p:sldId id="410" r:id="rId10"/>
    <p:sldId id="416" r:id="rId11"/>
    <p:sldId id="411" r:id="rId12"/>
    <p:sldId id="412" r:id="rId13"/>
    <p:sldId id="414" r:id="rId14"/>
    <p:sldId id="415" r:id="rId15"/>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A545"/>
    <a:srgbClr val="D37D28"/>
    <a:srgbClr val="4799B5"/>
    <a:srgbClr val="000000"/>
    <a:srgbClr val="3C7E94"/>
    <a:srgbClr val="BA6324"/>
    <a:srgbClr val="788D36"/>
    <a:srgbClr val="878A8B"/>
    <a:srgbClr val="558BFF"/>
    <a:srgbClr val="2C55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769EEA-4283-4172-AE68-F91080E94FBF}" v="98" dt="2021-03-17T11:00:30.5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58" autoAdjust="0"/>
    <p:restoredTop sz="93399" autoAdjust="0"/>
  </p:normalViewPr>
  <p:slideViewPr>
    <p:cSldViewPr snapToGrid="0" showGuides="1">
      <p:cViewPr varScale="1">
        <p:scale>
          <a:sx n="103" d="100"/>
          <a:sy n="103" d="100"/>
        </p:scale>
        <p:origin x="183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67F5253C-9A75-AF46-ACEE-EAEE5B05D801}" type="datetimeFigureOut">
              <a:rPr lang="en-US" smtClean="0"/>
              <a:pPr/>
              <a:t>3/26/2021</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D1A940B9-CD79-EF4A-961D-7F81D59A9659}" type="slidenum">
              <a:rPr lang="en-US" smtClean="0"/>
              <a:pPr/>
              <a:t>‹#›</a:t>
            </a:fld>
            <a:endParaRPr lang="en-US"/>
          </a:p>
        </p:txBody>
      </p:sp>
    </p:spTree>
    <p:extLst>
      <p:ext uri="{BB962C8B-B14F-4D97-AF65-F5344CB8AC3E}">
        <p14:creationId xmlns:p14="http://schemas.microsoft.com/office/powerpoint/2010/main" val="7116193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6B0B5A0C-4C94-FA4D-AE3B-06DAC0064AF4}" type="datetimeFigureOut">
              <a:rPr lang="en-US" smtClean="0"/>
              <a:pPr/>
              <a:t>3/26/2021</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DD154D62-D7A5-D248-8B93-7A8623E1000B}" type="slidenum">
              <a:rPr lang="en-US" smtClean="0"/>
              <a:pPr/>
              <a:t>‹#›</a:t>
            </a:fld>
            <a:endParaRPr lang="en-US"/>
          </a:p>
        </p:txBody>
      </p:sp>
    </p:spTree>
    <p:extLst>
      <p:ext uri="{BB962C8B-B14F-4D97-AF65-F5344CB8AC3E}">
        <p14:creationId xmlns:p14="http://schemas.microsoft.com/office/powerpoint/2010/main" val="14233173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To insert your implementing partner </a:t>
            </a:r>
            <a:r>
              <a:rPr lang="en-US" b="1" dirty="0"/>
              <a:t>institutional</a:t>
            </a:r>
            <a:r>
              <a:rPr lang="en-US" dirty="0"/>
              <a:t> logo, go to View</a:t>
            </a:r>
            <a:r>
              <a:rPr lang="en-US" baseline="0" dirty="0"/>
              <a:t> &gt;&gt; Slide Master, and replace the gray box with your logo, placing it to the right of the USAID logo at the bottom. No text or partner logos can be placed within the upper blue banner.</a:t>
            </a:r>
            <a:endParaRPr lang="en-US" dirty="0"/>
          </a:p>
          <a:p>
            <a:endParaRPr lang="en-US" dirty="0"/>
          </a:p>
        </p:txBody>
      </p:sp>
      <p:sp>
        <p:nvSpPr>
          <p:cNvPr id="4" name="Slide Number Placeholder 3"/>
          <p:cNvSpPr>
            <a:spLocks noGrp="1"/>
          </p:cNvSpPr>
          <p:nvPr>
            <p:ph type="sldNum" sz="quarter" idx="10"/>
          </p:nvPr>
        </p:nvSpPr>
        <p:spPr/>
        <p:txBody>
          <a:bodyPr/>
          <a:lstStyle/>
          <a:p>
            <a:fld id="{DD154D62-D7A5-D248-8B93-7A8623E1000B}" type="slidenum">
              <a:rPr lang="en-US" smtClean="0"/>
              <a:pPr/>
              <a:t>2</a:t>
            </a:fld>
            <a:endParaRPr lang="en-US"/>
          </a:p>
        </p:txBody>
      </p:sp>
    </p:spTree>
    <p:extLst>
      <p:ext uri="{BB962C8B-B14F-4D97-AF65-F5344CB8AC3E}">
        <p14:creationId xmlns:p14="http://schemas.microsoft.com/office/powerpoint/2010/main" val="634847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To insert your implementing partner </a:t>
            </a:r>
            <a:r>
              <a:rPr lang="en-US" b="1" dirty="0"/>
              <a:t>institutional</a:t>
            </a:r>
            <a:r>
              <a:rPr lang="en-US" dirty="0"/>
              <a:t> logo, go to View</a:t>
            </a:r>
            <a:r>
              <a:rPr lang="en-US" baseline="0" dirty="0"/>
              <a:t> &gt;&gt; Slide Master, and replace the gray box with your logo, placing it to the right of the USAID logo at the bottom. No text or partner logos can be placed within the upper blue banner.</a:t>
            </a:r>
            <a:endParaRPr lang="en-US" dirty="0"/>
          </a:p>
          <a:p>
            <a:endParaRPr lang="en-US" dirty="0"/>
          </a:p>
        </p:txBody>
      </p:sp>
      <p:sp>
        <p:nvSpPr>
          <p:cNvPr id="4" name="Slide Number Placeholder 3"/>
          <p:cNvSpPr>
            <a:spLocks noGrp="1"/>
          </p:cNvSpPr>
          <p:nvPr>
            <p:ph type="sldNum" sz="quarter" idx="10"/>
          </p:nvPr>
        </p:nvSpPr>
        <p:spPr/>
        <p:txBody>
          <a:bodyPr/>
          <a:lstStyle/>
          <a:p>
            <a:fld id="{DD154D62-D7A5-D248-8B93-7A8623E1000B}" type="slidenum">
              <a:rPr lang="en-US" smtClean="0"/>
              <a:pPr/>
              <a:t>3</a:t>
            </a:fld>
            <a:endParaRPr lang="en-US"/>
          </a:p>
        </p:txBody>
      </p:sp>
    </p:spTree>
    <p:extLst>
      <p:ext uri="{BB962C8B-B14F-4D97-AF65-F5344CB8AC3E}">
        <p14:creationId xmlns:p14="http://schemas.microsoft.com/office/powerpoint/2010/main" val="3567878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To insert your implementing partner </a:t>
            </a:r>
            <a:r>
              <a:rPr lang="en-US" b="1" dirty="0"/>
              <a:t>institutional</a:t>
            </a:r>
            <a:r>
              <a:rPr lang="en-US" dirty="0"/>
              <a:t> logo, go to View</a:t>
            </a:r>
            <a:r>
              <a:rPr lang="en-US" baseline="0" dirty="0"/>
              <a:t> &gt;&gt; Slide Master, and replace the gray box with your logo, placing it to the right of the USAID logo at the bottom. No text or partner logos can be placed within the upper blue banner.</a:t>
            </a:r>
            <a:endParaRPr lang="en-US" dirty="0"/>
          </a:p>
          <a:p>
            <a:endParaRPr lang="en-US" dirty="0"/>
          </a:p>
        </p:txBody>
      </p:sp>
      <p:sp>
        <p:nvSpPr>
          <p:cNvPr id="4" name="Slide Number Placeholder 3"/>
          <p:cNvSpPr>
            <a:spLocks noGrp="1"/>
          </p:cNvSpPr>
          <p:nvPr>
            <p:ph type="sldNum" sz="quarter" idx="10"/>
          </p:nvPr>
        </p:nvSpPr>
        <p:spPr/>
        <p:txBody>
          <a:bodyPr/>
          <a:lstStyle/>
          <a:p>
            <a:fld id="{DD154D62-D7A5-D248-8B93-7A8623E1000B}" type="slidenum">
              <a:rPr lang="en-US" smtClean="0"/>
              <a:pPr/>
              <a:t>4</a:t>
            </a:fld>
            <a:endParaRPr lang="en-US"/>
          </a:p>
        </p:txBody>
      </p:sp>
    </p:spTree>
    <p:extLst>
      <p:ext uri="{BB962C8B-B14F-4D97-AF65-F5344CB8AC3E}">
        <p14:creationId xmlns:p14="http://schemas.microsoft.com/office/powerpoint/2010/main" val="3135752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To insert your implementing partner </a:t>
            </a:r>
            <a:r>
              <a:rPr lang="en-US" b="1" dirty="0"/>
              <a:t>institutional</a:t>
            </a:r>
            <a:r>
              <a:rPr lang="en-US" dirty="0"/>
              <a:t> logo, go to View</a:t>
            </a:r>
            <a:r>
              <a:rPr lang="en-US" baseline="0" dirty="0"/>
              <a:t> &gt;&gt; Slide Master, and replace the gray box with your logo, placing it to the right of the USAID logo at the bottom. No text or partner logos can be placed within the upper blue banner.</a:t>
            </a:r>
            <a:endParaRPr lang="en-US" dirty="0"/>
          </a:p>
          <a:p>
            <a:endParaRPr lang="en-US" dirty="0"/>
          </a:p>
        </p:txBody>
      </p:sp>
      <p:sp>
        <p:nvSpPr>
          <p:cNvPr id="4" name="Slide Number Placeholder 3"/>
          <p:cNvSpPr>
            <a:spLocks noGrp="1"/>
          </p:cNvSpPr>
          <p:nvPr>
            <p:ph type="sldNum" sz="quarter" idx="10"/>
          </p:nvPr>
        </p:nvSpPr>
        <p:spPr/>
        <p:txBody>
          <a:bodyPr/>
          <a:lstStyle/>
          <a:p>
            <a:fld id="{DD154D62-D7A5-D248-8B93-7A8623E1000B}" type="slidenum">
              <a:rPr lang="en-US" smtClean="0"/>
              <a:pPr/>
              <a:t>5</a:t>
            </a:fld>
            <a:endParaRPr lang="en-US"/>
          </a:p>
        </p:txBody>
      </p:sp>
    </p:spTree>
    <p:extLst>
      <p:ext uri="{BB962C8B-B14F-4D97-AF65-F5344CB8AC3E}">
        <p14:creationId xmlns:p14="http://schemas.microsoft.com/office/powerpoint/2010/main" val="2314734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TextBox 9"/>
          <p:cNvSpPr txBox="1"/>
          <p:nvPr userDrawn="1"/>
        </p:nvSpPr>
        <p:spPr>
          <a:xfrm>
            <a:off x="358758" y="6611159"/>
            <a:ext cx="7226024" cy="230832"/>
          </a:xfrm>
          <a:prstGeom prst="rect">
            <a:avLst/>
          </a:prstGeom>
          <a:noFill/>
          <a:ln w="12700" cap="sq" cmpd="sng">
            <a:noFill/>
            <a:prstDash val="solid"/>
          </a:ln>
        </p:spPr>
        <p:txBody>
          <a:bodyPr wrap="square" rtlCol="0" anchor="t" anchorCtr="0">
            <a:spAutoFit/>
          </a:bodyPr>
          <a:lstStyle/>
          <a:p>
            <a:r>
              <a:rPr lang="en-US" sz="900" b="0" i="1" dirty="0">
                <a:solidFill>
                  <a:schemeClr val="bg1"/>
                </a:solidFill>
                <a:latin typeface="Arial"/>
                <a:cs typeface="Arial"/>
              </a:rPr>
              <a:t>Photo</a:t>
            </a:r>
            <a:r>
              <a:rPr lang="en-US" sz="900" b="0" i="1" baseline="0" dirty="0">
                <a:solidFill>
                  <a:schemeClr val="bg1"/>
                </a:solidFill>
                <a:latin typeface="Arial"/>
                <a:cs typeface="Arial"/>
              </a:rPr>
              <a:t> Credit Goes Here</a:t>
            </a:r>
            <a:endParaRPr lang="en-US" sz="900" b="0" i="1" dirty="0">
              <a:solidFill>
                <a:schemeClr val="bg1"/>
              </a:solidFill>
              <a:latin typeface="Arial"/>
              <a:cs typeface="Arial"/>
            </a:endParaRPr>
          </a:p>
        </p:txBody>
      </p:sp>
      <p:sp>
        <p:nvSpPr>
          <p:cNvPr id="15" name="Text Placeholder 14"/>
          <p:cNvSpPr>
            <a:spLocks noGrp="1"/>
          </p:cNvSpPr>
          <p:nvPr>
            <p:ph type="body" sz="quarter" idx="12" hasCustomPrompt="1"/>
          </p:nvPr>
        </p:nvSpPr>
        <p:spPr>
          <a:xfrm>
            <a:off x="462856" y="5723098"/>
            <a:ext cx="5022850" cy="260350"/>
          </a:xfrm>
          <a:prstGeom prst="rect">
            <a:avLst/>
          </a:prstGeom>
        </p:spPr>
        <p:txBody>
          <a:bodyPr/>
          <a:lstStyle>
            <a:lvl1pPr marL="0" indent="0">
              <a:buNone/>
              <a:defRPr sz="1000" i="1" baseline="0">
                <a:solidFill>
                  <a:schemeClr val="bg1"/>
                </a:solidFill>
                <a:latin typeface="Arial" panose="020B0604020202020204" pitchFamily="34" charset="0"/>
                <a:cs typeface="Arial" panose="020B0604020202020204" pitchFamily="34" charset="0"/>
              </a:defRPr>
            </a:lvl1pPr>
          </a:lstStyle>
          <a:p>
            <a:pPr lvl="0"/>
            <a:r>
              <a:rPr lang="en-US" dirty="0"/>
              <a:t>Photo credit: Name/Organization</a:t>
            </a:r>
          </a:p>
        </p:txBody>
      </p:sp>
      <p:sp>
        <p:nvSpPr>
          <p:cNvPr id="17" name="Text Placeholder 16"/>
          <p:cNvSpPr>
            <a:spLocks noGrp="1"/>
          </p:cNvSpPr>
          <p:nvPr>
            <p:ph type="body" sz="quarter" idx="13" hasCustomPrompt="1"/>
          </p:nvPr>
        </p:nvSpPr>
        <p:spPr>
          <a:xfrm>
            <a:off x="452438" y="5175081"/>
            <a:ext cx="8186737" cy="268287"/>
          </a:xfrm>
          <a:prstGeom prst="rect">
            <a:avLst/>
          </a:prstGeom>
        </p:spPr>
        <p:txBody>
          <a:bodyPr/>
          <a:lstStyle>
            <a:lvl1pPr marL="0" indent="0">
              <a:buNone/>
              <a:defRPr sz="1500" b="1" baseline="0">
                <a:solidFill>
                  <a:schemeClr val="bg1"/>
                </a:solidFill>
                <a:latin typeface="Arial" panose="020B0604020202020204" pitchFamily="34" charset="0"/>
                <a:cs typeface="Arial" panose="020B0604020202020204" pitchFamily="34" charset="0"/>
              </a:defRPr>
            </a:lvl1pPr>
          </a:lstStyle>
          <a:p>
            <a:pPr lvl="0"/>
            <a:r>
              <a:rPr lang="en-US" dirty="0"/>
              <a:t>Subhead goes here</a:t>
            </a:r>
          </a:p>
        </p:txBody>
      </p:sp>
      <p:sp>
        <p:nvSpPr>
          <p:cNvPr id="19" name="Text Placeholder 18"/>
          <p:cNvSpPr>
            <a:spLocks noGrp="1"/>
          </p:cNvSpPr>
          <p:nvPr>
            <p:ph type="body" sz="quarter" idx="14" hasCustomPrompt="1"/>
          </p:nvPr>
        </p:nvSpPr>
        <p:spPr>
          <a:xfrm>
            <a:off x="1021842" y="3829050"/>
            <a:ext cx="7089775" cy="1195388"/>
          </a:xfrm>
          <a:prstGeom prst="rect">
            <a:avLst/>
          </a:prstGeom>
        </p:spPr>
        <p:txBody>
          <a:bodyPr/>
          <a:lstStyle>
            <a:lvl1pPr marL="0" indent="0" algn="ctr">
              <a:buNone/>
              <a:defRPr sz="3400" baseline="0">
                <a:solidFill>
                  <a:schemeClr val="bg1">
                    <a:lumMod val="85000"/>
                  </a:schemeClr>
                </a:solidFill>
                <a:latin typeface="Arial" panose="020B0604020202020204" pitchFamily="34" charset="0"/>
                <a:cs typeface="Arial" panose="020B0604020202020204" pitchFamily="34" charset="0"/>
              </a:defRPr>
            </a:lvl1pPr>
          </a:lstStyle>
          <a:p>
            <a:pPr lvl="0"/>
            <a:r>
              <a:rPr lang="en-US" dirty="0"/>
              <a:t>TITLE OF PRESENTATION GOES HERE AND HERE</a:t>
            </a:r>
          </a:p>
        </p:txBody>
      </p:sp>
    </p:spTree>
    <p:extLst>
      <p:ext uri="{BB962C8B-B14F-4D97-AF65-F5344CB8AC3E}">
        <p14:creationId xmlns:p14="http://schemas.microsoft.com/office/powerpoint/2010/main" val="209962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448041" y="1156441"/>
            <a:ext cx="8229600"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dirty="0"/>
              <a:t>HEADER HERE</a:t>
            </a:r>
          </a:p>
        </p:txBody>
      </p:sp>
    </p:spTree>
    <p:extLst>
      <p:ext uri="{BB962C8B-B14F-4D97-AF65-F5344CB8AC3E}">
        <p14:creationId xmlns:p14="http://schemas.microsoft.com/office/powerpoint/2010/main" val="3739319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5871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8056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Left Justified Tex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auto">
          <a:xfrm>
            <a:off x="448041" y="1156441"/>
            <a:ext cx="8229600"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dirty="0"/>
              <a:t>HEADER HERE</a:t>
            </a:r>
          </a:p>
        </p:txBody>
      </p:sp>
      <p:sp>
        <p:nvSpPr>
          <p:cNvPr id="8" name="Text Placeholder 7"/>
          <p:cNvSpPr>
            <a:spLocks noGrp="1"/>
          </p:cNvSpPr>
          <p:nvPr>
            <p:ph type="body" sz="quarter" idx="10"/>
          </p:nvPr>
        </p:nvSpPr>
        <p:spPr>
          <a:xfrm>
            <a:off x="612775" y="2087563"/>
            <a:ext cx="8101013" cy="3291840"/>
          </a:xfrm>
          <a:prstGeom prst="rect">
            <a:avLst/>
          </a:prstGeom>
        </p:spPr>
        <p:txBody>
          <a:bodyPr/>
          <a:lstStyle>
            <a:lvl1pPr marL="0" indent="0">
              <a:buNone/>
              <a:defRPr sz="1800">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0"/>
            <a:endParaRPr lang="en-US" dirty="0"/>
          </a:p>
        </p:txBody>
      </p:sp>
    </p:spTree>
    <p:extLst>
      <p:ext uri="{BB962C8B-B14F-4D97-AF65-F5344CB8AC3E}">
        <p14:creationId xmlns:p14="http://schemas.microsoft.com/office/powerpoint/2010/main" val="1089391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448041" y="1156441"/>
            <a:ext cx="82296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dirty="0"/>
              <a:t>HEADER HERE</a:t>
            </a:r>
          </a:p>
        </p:txBody>
      </p:sp>
      <p:sp>
        <p:nvSpPr>
          <p:cNvPr id="4" name="Text Placeholder 7"/>
          <p:cNvSpPr>
            <a:spLocks noGrp="1"/>
          </p:cNvSpPr>
          <p:nvPr>
            <p:ph type="body" sz="quarter" idx="10"/>
          </p:nvPr>
        </p:nvSpPr>
        <p:spPr>
          <a:xfrm>
            <a:off x="612775" y="2087563"/>
            <a:ext cx="8101013"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Arial"/>
                <a:ea typeface="+mn-ea"/>
                <a:cs typeface="Arial"/>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0"/>
            <a:endParaRPr lang="en-US" dirty="0"/>
          </a:p>
          <a:p>
            <a:pPr lvl="0"/>
            <a:endParaRPr lang="en-US" dirty="0"/>
          </a:p>
          <a:p>
            <a:pPr lvl="0"/>
            <a:endParaRPr lang="en-US" dirty="0"/>
          </a:p>
        </p:txBody>
      </p:sp>
    </p:spTree>
    <p:extLst>
      <p:ext uri="{BB962C8B-B14F-4D97-AF65-F5344CB8AC3E}">
        <p14:creationId xmlns:p14="http://schemas.microsoft.com/office/powerpoint/2010/main" val="857997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subhead,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448041" y="1156441"/>
            <a:ext cx="82296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dirty="0"/>
              <a:t>HEADER HERE</a:t>
            </a:r>
          </a:p>
        </p:txBody>
      </p:sp>
      <p:sp>
        <p:nvSpPr>
          <p:cNvPr id="8" name="Text Placeholder 7"/>
          <p:cNvSpPr>
            <a:spLocks noGrp="1"/>
          </p:cNvSpPr>
          <p:nvPr>
            <p:ph type="body" sz="quarter" idx="10"/>
          </p:nvPr>
        </p:nvSpPr>
        <p:spPr>
          <a:xfrm>
            <a:off x="612775" y="2388787"/>
            <a:ext cx="8101013"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Arial"/>
                <a:ea typeface="+mn-ea"/>
                <a:cs typeface="Arial"/>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0"/>
            <a:endParaRPr lang="en-US" dirty="0"/>
          </a:p>
          <a:p>
            <a:pPr lvl="0"/>
            <a:endParaRPr lang="en-US" dirty="0"/>
          </a:p>
          <a:p>
            <a:pPr lvl="0"/>
            <a:endParaRPr lang="en-US" dirty="0"/>
          </a:p>
        </p:txBody>
      </p:sp>
      <p:sp>
        <p:nvSpPr>
          <p:cNvPr id="14" name="Text Placeholder 13"/>
          <p:cNvSpPr>
            <a:spLocks noGrp="1"/>
          </p:cNvSpPr>
          <p:nvPr>
            <p:ph type="body" sz="quarter" idx="11" hasCustomPrompt="1"/>
          </p:nvPr>
        </p:nvSpPr>
        <p:spPr>
          <a:xfrm>
            <a:off x="516477" y="1903413"/>
            <a:ext cx="8153400" cy="452437"/>
          </a:xfrm>
          <a:prstGeom prst="rect">
            <a:avLst/>
          </a:prstGeom>
        </p:spPr>
        <p:txBody>
          <a:bodyPr/>
          <a:lstStyle>
            <a:lvl1pPr marL="0" indent="0">
              <a:buNone/>
              <a:defRPr sz="2100" b="1" baseline="0">
                <a:solidFill>
                  <a:srgbClr val="D37D28"/>
                </a:solidFill>
                <a:latin typeface="Arial" panose="020B0604020202020204" pitchFamily="34" charset="0"/>
                <a:cs typeface="Arial" panose="020B0604020202020204" pitchFamily="34" charset="0"/>
              </a:defRPr>
            </a:lvl1pPr>
          </a:lstStyle>
          <a:p>
            <a:pPr lvl="0"/>
            <a:r>
              <a:rPr lang="en-US" dirty="0"/>
              <a:t>Subhead goes here</a:t>
            </a:r>
          </a:p>
        </p:txBody>
      </p:sp>
    </p:spTree>
    <p:extLst>
      <p:ext uri="{BB962C8B-B14F-4D97-AF65-F5344CB8AC3E}">
        <p14:creationId xmlns:p14="http://schemas.microsoft.com/office/powerpoint/2010/main" val="2749483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bulleted list, and photo">
    <p:spTree>
      <p:nvGrpSpPr>
        <p:cNvPr id="1" name=""/>
        <p:cNvGrpSpPr/>
        <p:nvPr/>
      </p:nvGrpSpPr>
      <p:grpSpPr>
        <a:xfrm>
          <a:off x="0" y="0"/>
          <a:ext cx="0" cy="0"/>
          <a:chOff x="0" y="0"/>
          <a:chExt cx="0" cy="0"/>
        </a:xfrm>
      </p:grpSpPr>
      <p:sp>
        <p:nvSpPr>
          <p:cNvPr id="4" name="Title 1"/>
          <p:cNvSpPr>
            <a:spLocks noGrp="1"/>
          </p:cNvSpPr>
          <p:nvPr>
            <p:ph type="title" hasCustomPrompt="1"/>
          </p:nvPr>
        </p:nvSpPr>
        <p:spPr bwMode="auto">
          <a:xfrm>
            <a:off x="448041" y="1156441"/>
            <a:ext cx="82296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dirty="0"/>
              <a:t>HEADER HERE</a:t>
            </a:r>
          </a:p>
        </p:txBody>
      </p:sp>
      <p:sp>
        <p:nvSpPr>
          <p:cNvPr id="8" name="Text Placeholder 7"/>
          <p:cNvSpPr>
            <a:spLocks noGrp="1"/>
          </p:cNvSpPr>
          <p:nvPr>
            <p:ph type="body" sz="quarter" idx="10"/>
          </p:nvPr>
        </p:nvSpPr>
        <p:spPr>
          <a:xfrm>
            <a:off x="601663" y="2205038"/>
            <a:ext cx="4368800" cy="3840162"/>
          </a:xfrm>
          <a:prstGeom prst="rect">
            <a:avLst/>
          </a:prstGeom>
        </p:spPr>
        <p:txBody>
          <a:bodyPr/>
          <a:lstStyle>
            <a:lvl1pPr>
              <a:defRPr sz="1800">
                <a:latin typeface="Arial" panose="020B0604020202020204" pitchFamily="34" charset="0"/>
                <a:cs typeface="Arial" panose="020B0604020202020204" pitchFamily="34" charset="0"/>
              </a:defRPr>
            </a:lvl1pPr>
          </a:lstStyle>
          <a:p>
            <a:pPr lvl="0"/>
            <a:r>
              <a:rPr lang="en-US" dirty="0"/>
              <a:t>Click to edit Master</a:t>
            </a:r>
          </a:p>
        </p:txBody>
      </p:sp>
      <p:sp>
        <p:nvSpPr>
          <p:cNvPr id="10" name="Picture Placeholder 9"/>
          <p:cNvSpPr>
            <a:spLocks noGrp="1"/>
          </p:cNvSpPr>
          <p:nvPr>
            <p:ph type="pic" sz="quarter" idx="11"/>
          </p:nvPr>
        </p:nvSpPr>
        <p:spPr>
          <a:xfrm>
            <a:off x="5325018" y="2204869"/>
            <a:ext cx="3344862" cy="3679564"/>
          </a:xfrm>
          <a:prstGeom prst="rect">
            <a:avLst/>
          </a:prstGeom>
        </p:spPr>
        <p:txBody>
          <a:bodyPr/>
          <a:lstStyle/>
          <a:p>
            <a:endParaRPr lang="en-US" dirty="0"/>
          </a:p>
        </p:txBody>
      </p:sp>
    </p:spTree>
    <p:extLst>
      <p:ext uri="{BB962C8B-B14F-4D97-AF65-F5344CB8AC3E}">
        <p14:creationId xmlns:p14="http://schemas.microsoft.com/office/powerpoint/2010/main" val="3257799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subhead in parens, bulleted list">
    <p:spTree>
      <p:nvGrpSpPr>
        <p:cNvPr id="1" name=""/>
        <p:cNvGrpSpPr/>
        <p:nvPr/>
      </p:nvGrpSpPr>
      <p:grpSpPr>
        <a:xfrm>
          <a:off x="0" y="0"/>
          <a:ext cx="0" cy="0"/>
          <a:chOff x="0" y="0"/>
          <a:chExt cx="0" cy="0"/>
        </a:xfrm>
      </p:grpSpPr>
      <p:sp>
        <p:nvSpPr>
          <p:cNvPr id="11" name="Text Placeholder 7"/>
          <p:cNvSpPr>
            <a:spLocks noGrp="1"/>
          </p:cNvSpPr>
          <p:nvPr>
            <p:ph type="body" sz="quarter" idx="10"/>
          </p:nvPr>
        </p:nvSpPr>
        <p:spPr>
          <a:xfrm>
            <a:off x="612775" y="2388787"/>
            <a:ext cx="8101013" cy="3291840"/>
          </a:xfrm>
          <a:prstGeom prst="rect">
            <a:avLst/>
          </a:prstGeom>
        </p:spPr>
        <p:txBody>
          <a:bodyPr/>
          <a:lstStyle>
            <a:lvl1pPr marL="285750" indent="-285750">
              <a:buFont typeface="Arial" panose="020B0604020202020204" pitchFamily="34" charset="0"/>
              <a:buChar char="•"/>
              <a:defRPr sz="1800">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0"/>
            <a:endParaRPr lang="en-US" dirty="0"/>
          </a:p>
        </p:txBody>
      </p:sp>
      <p:sp>
        <p:nvSpPr>
          <p:cNvPr id="12" name="Text Placeholder 13"/>
          <p:cNvSpPr>
            <a:spLocks noGrp="1"/>
          </p:cNvSpPr>
          <p:nvPr>
            <p:ph type="body" sz="quarter" idx="11" hasCustomPrompt="1"/>
          </p:nvPr>
        </p:nvSpPr>
        <p:spPr>
          <a:xfrm>
            <a:off x="516477" y="1699709"/>
            <a:ext cx="8153400" cy="398033"/>
          </a:xfrm>
          <a:prstGeom prst="rect">
            <a:avLst/>
          </a:prstGeom>
        </p:spPr>
        <p:txBody>
          <a:bodyPr/>
          <a:lstStyle>
            <a:lvl1pPr marL="0" marR="0" indent="0" algn="ctr" defTabSz="457200" rtl="0" eaLnBrk="1" fontAlgn="auto" latinLnBrk="0" hangingPunct="1">
              <a:lnSpc>
                <a:spcPts val="2350"/>
              </a:lnSpc>
              <a:spcBef>
                <a:spcPts val="0"/>
              </a:spcBef>
              <a:spcAft>
                <a:spcPts val="0"/>
              </a:spcAft>
              <a:buClrTx/>
              <a:buSzTx/>
              <a:buFontTx/>
              <a:buNone/>
              <a:tabLst/>
              <a:defRPr sz="2100" b="1" baseline="0">
                <a:solidFill>
                  <a:srgbClr val="D37D28"/>
                </a:solidFill>
                <a:latin typeface="Arial" panose="020B0604020202020204" pitchFamily="34" charset="0"/>
                <a:cs typeface="Arial" panose="020B0604020202020204" pitchFamily="34" charset="0"/>
              </a:defRPr>
            </a:lvl1pPr>
          </a:lstStyle>
          <a:p>
            <a:pPr marL="0" marR="0" lvl="0" indent="0" algn="ctr" defTabSz="457200" rtl="0" eaLnBrk="1" fontAlgn="auto" latinLnBrk="0" hangingPunct="1">
              <a:lnSpc>
                <a:spcPts val="235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D37D28"/>
                </a:solidFill>
                <a:effectLst/>
                <a:uLnTx/>
                <a:uFillTx/>
                <a:latin typeface="Arial"/>
                <a:ea typeface="+mn-ea"/>
                <a:cs typeface="Arial"/>
              </a:rPr>
              <a:t>(Parentheses Under Header)</a:t>
            </a:r>
          </a:p>
        </p:txBody>
      </p:sp>
      <p:sp>
        <p:nvSpPr>
          <p:cNvPr id="13" name="Title 1"/>
          <p:cNvSpPr>
            <a:spLocks noGrp="1"/>
          </p:cNvSpPr>
          <p:nvPr>
            <p:ph type="title" hasCustomPrompt="1"/>
          </p:nvPr>
        </p:nvSpPr>
        <p:spPr bwMode="auto">
          <a:xfrm>
            <a:off x="448041" y="1156441"/>
            <a:ext cx="82296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dirty="0"/>
              <a:t>HEADER HERE</a:t>
            </a:r>
          </a:p>
        </p:txBody>
      </p:sp>
    </p:spTree>
    <p:extLst>
      <p:ext uri="{BB962C8B-B14F-4D97-AF65-F5344CB8AC3E}">
        <p14:creationId xmlns:p14="http://schemas.microsoft.com/office/powerpoint/2010/main" val="1339460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Feed the Future-only branded blank">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448041" y="1156441"/>
            <a:ext cx="8229600"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dirty="0"/>
              <a:t>HEADER HERE</a:t>
            </a:r>
          </a:p>
        </p:txBody>
      </p:sp>
    </p:spTree>
    <p:extLst>
      <p:ext uri="{BB962C8B-B14F-4D97-AF65-F5344CB8AC3E}">
        <p14:creationId xmlns:p14="http://schemas.microsoft.com/office/powerpoint/2010/main" val="9996649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10" Type="http://schemas.openxmlformats.org/officeDocument/2006/relationships/image" Target="../media/image1.jpg"/><Relationship Id="rId4" Type="http://schemas.openxmlformats.org/officeDocument/2006/relationships/slideLayout" Target="../slideLayouts/slideLayout6.xml"/><Relationship Id="rId9"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3.xml"/><Relationship Id="rId1" Type="http://schemas.openxmlformats.org/officeDocument/2006/relationships/slideLayout" Target="../slideLayouts/slideLayout10.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4.xml"/><Relationship Id="rId1" Type="http://schemas.openxmlformats.org/officeDocument/2006/relationships/slideLayout" Target="../slideLayouts/slideLayout1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Horizontal_RGB_600.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8033" y="5942146"/>
            <a:ext cx="2372451" cy="915854"/>
          </a:xfrm>
          <a:prstGeom prst="rect">
            <a:avLst/>
          </a:prstGeom>
        </p:spPr>
      </p:pic>
      <p:sp>
        <p:nvSpPr>
          <p:cNvPr id="5" name="Rectangle 4"/>
          <p:cNvSpPr/>
          <p:nvPr userDrawn="1"/>
        </p:nvSpPr>
        <p:spPr>
          <a:xfrm>
            <a:off x="0" y="5102420"/>
            <a:ext cx="9144000" cy="846688"/>
          </a:xfrm>
          <a:prstGeom prst="rect">
            <a:avLst/>
          </a:prstGeom>
          <a:solidFill>
            <a:srgbClr val="4799B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6970957" y="6059727"/>
            <a:ext cx="2008628" cy="744483"/>
          </a:xfrm>
          <a:prstGeom prst="rect">
            <a:avLst/>
          </a:prstGeom>
          <a:solidFill>
            <a:schemeClr val="bg1">
              <a:lumMod val="65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ts val="1520"/>
              </a:lnSpc>
            </a:pPr>
            <a:r>
              <a:rPr lang="en-US" sz="1400" dirty="0">
                <a:latin typeface="Arial" panose="020B0604020202020204" pitchFamily="34" charset="0"/>
                <a:cs typeface="Arial" panose="020B0604020202020204" pitchFamily="34" charset="0"/>
              </a:rPr>
              <a:t>PARTNER LOGO GOES HERE (click slide master to add)</a:t>
            </a:r>
          </a:p>
        </p:txBody>
      </p:sp>
      <p:sp>
        <p:nvSpPr>
          <p:cNvPr id="7" name="Rectangle 6"/>
          <p:cNvSpPr/>
          <p:nvPr userDrawn="1"/>
        </p:nvSpPr>
        <p:spPr>
          <a:xfrm>
            <a:off x="0" y="-1"/>
            <a:ext cx="9144000" cy="1058305"/>
          </a:xfrm>
          <a:prstGeom prst="rect">
            <a:avLst/>
          </a:prstGeom>
          <a:solidFill>
            <a:srgbClr val="4799B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horizontal RGB white.eps"/>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91966" y="225746"/>
            <a:ext cx="3401400" cy="577885"/>
          </a:xfrm>
          <a:prstGeom prst="rect">
            <a:avLst/>
          </a:prstGeom>
        </p:spPr>
      </p:pic>
    </p:spTree>
    <p:extLst>
      <p:ext uri="{BB962C8B-B14F-4D97-AF65-F5344CB8AC3E}">
        <p14:creationId xmlns:p14="http://schemas.microsoft.com/office/powerpoint/2010/main" val="1448004005"/>
      </p:ext>
    </p:extLst>
  </p:cSld>
  <p:clrMap bg1="lt1" tx1="dk1" bg2="lt2" tx2="dk2" accent1="accent1" accent2="accent2" accent3="accent3" accent4="accent4" accent5="accent5" accent6="accent6" hlink="hlink" folHlink="folHlink"/>
  <p:sldLayoutIdLst>
    <p:sldLayoutId id="2147483700" r:id="rId1"/>
    <p:sldLayoutId id="2147483705"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1"/>
            <a:ext cx="9144000" cy="1058305"/>
          </a:xfrm>
          <a:prstGeom prst="rect">
            <a:avLst/>
          </a:prstGeom>
          <a:solidFill>
            <a:srgbClr val="4799B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horizontal RGB white.eps"/>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291966" y="225746"/>
            <a:ext cx="3401400" cy="577885"/>
          </a:xfrm>
          <a:prstGeom prst="rect">
            <a:avLst/>
          </a:prstGeom>
        </p:spPr>
      </p:pic>
      <p:pic>
        <p:nvPicPr>
          <p:cNvPr id="5" name="Picture 4" descr="Horizontal_RGB_600.jp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8033" y="5942146"/>
            <a:ext cx="2372451" cy="915854"/>
          </a:xfrm>
          <a:prstGeom prst="rect">
            <a:avLst/>
          </a:prstGeom>
        </p:spPr>
      </p:pic>
    </p:spTree>
    <p:extLst>
      <p:ext uri="{BB962C8B-B14F-4D97-AF65-F5344CB8AC3E}">
        <p14:creationId xmlns:p14="http://schemas.microsoft.com/office/powerpoint/2010/main" val="3085796189"/>
      </p:ext>
    </p:extLst>
  </p:cSld>
  <p:clrMap bg1="lt1" tx1="dk1" bg2="lt2" tx2="dk2" accent1="accent1" accent2="accent2" accent3="accent3" accent4="accent4" accent5="accent5" accent6="accent6" hlink="hlink" folHlink="folHlink"/>
  <p:sldLayoutIdLst>
    <p:sldLayoutId id="2147483693" r:id="rId1"/>
    <p:sldLayoutId id="2147483692" r:id="rId2"/>
    <p:sldLayoutId id="2147483694" r:id="rId3"/>
    <p:sldLayoutId id="2147483695" r:id="rId4"/>
    <p:sldLayoutId id="2147483697" r:id="rId5"/>
    <p:sldLayoutId id="2147483696" r:id="rId6"/>
    <p:sldLayoutId id="2147483708"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1"/>
            <a:ext cx="9144000" cy="1058305"/>
          </a:xfrm>
          <a:prstGeom prst="rect">
            <a:avLst/>
          </a:prstGeom>
          <a:solidFill>
            <a:srgbClr val="4799B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horizontal RGB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91966" y="225746"/>
            <a:ext cx="3401400" cy="577885"/>
          </a:xfrm>
          <a:prstGeom prst="rect">
            <a:avLst/>
          </a:prstGeom>
        </p:spPr>
      </p:pic>
    </p:spTree>
    <p:extLst>
      <p:ext uri="{BB962C8B-B14F-4D97-AF65-F5344CB8AC3E}">
        <p14:creationId xmlns:p14="http://schemas.microsoft.com/office/powerpoint/2010/main" val="608652071"/>
      </p:ext>
    </p:extLst>
  </p:cSld>
  <p:clrMap bg1="lt1" tx1="dk1" bg2="lt2" tx2="dk2" accent1="accent1" accent2="accent2" accent3="accent3" accent4="accent4" accent5="accent5" accent6="accent6" hlink="hlink" folHlink="folHlink"/>
  <p:sldLayoutIdLst>
    <p:sldLayoutId id="214748370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0"/>
            <a:ext cx="9144000" cy="5806417"/>
          </a:xfrm>
          <a:prstGeom prst="rect">
            <a:avLst/>
          </a:prstGeom>
          <a:solidFill>
            <a:srgbClr val="4799B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Subtitle 4"/>
          <p:cNvSpPr txBox="1">
            <a:spLocks/>
          </p:cNvSpPr>
          <p:nvPr userDrawn="1"/>
        </p:nvSpPr>
        <p:spPr>
          <a:xfrm>
            <a:off x="472786" y="5256486"/>
            <a:ext cx="8214013" cy="1099863"/>
          </a:xfrm>
          <a:prstGeom prst="rect">
            <a:avLst/>
          </a:prstGeom>
        </p:spPr>
        <p:txBody>
          <a:bodyPr anchor="t"/>
          <a:lstStyle/>
          <a:p>
            <a:pPr marL="231775" lvl="2" indent="-231775" algn="ctr">
              <a:lnSpc>
                <a:spcPts val="2000"/>
              </a:lnSpc>
            </a:pPr>
            <a:r>
              <a:rPr lang="en-US" sz="2000" dirty="0" err="1">
                <a:solidFill>
                  <a:schemeClr val="bg1"/>
                </a:solidFill>
                <a:latin typeface="Gill Sans MT"/>
                <a:cs typeface="Gill Sans MT"/>
              </a:rPr>
              <a:t>www.feedthefuture.gov</a:t>
            </a:r>
            <a:endParaRPr lang="en-US" sz="2000" dirty="0">
              <a:solidFill>
                <a:schemeClr val="bg1"/>
              </a:solidFill>
              <a:latin typeface="Gill Sans MT"/>
              <a:cs typeface="Gill Sans MT"/>
            </a:endParaRPr>
          </a:p>
        </p:txBody>
      </p:sp>
      <p:pic>
        <p:nvPicPr>
          <p:cNvPr id="3" name="Picture 2" descr="vertical RGB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54668" y="1580049"/>
            <a:ext cx="4945209" cy="2302837"/>
          </a:xfrm>
          <a:prstGeom prst="rect">
            <a:avLst/>
          </a:prstGeom>
        </p:spPr>
      </p:pic>
      <p:pic>
        <p:nvPicPr>
          <p:cNvPr id="9" name="Picture 8" descr="Horizontal_RGB_600.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8033" y="5942146"/>
            <a:ext cx="2372451" cy="915854"/>
          </a:xfrm>
          <a:prstGeom prst="rect">
            <a:avLst/>
          </a:prstGeom>
        </p:spPr>
      </p:pic>
      <p:sp>
        <p:nvSpPr>
          <p:cNvPr id="8" name="Rectangle 7"/>
          <p:cNvSpPr/>
          <p:nvPr userDrawn="1"/>
        </p:nvSpPr>
        <p:spPr>
          <a:xfrm>
            <a:off x="6972752" y="6060484"/>
            <a:ext cx="2008628" cy="744483"/>
          </a:xfrm>
          <a:prstGeom prst="rect">
            <a:avLst/>
          </a:prstGeom>
          <a:solidFill>
            <a:schemeClr val="bg1">
              <a:lumMod val="65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ts val="1520"/>
              </a:lnSpc>
            </a:pPr>
            <a:r>
              <a:rPr lang="en-US" sz="1400" dirty="0">
                <a:latin typeface="Arial" panose="020B0604020202020204" pitchFamily="34" charset="0"/>
                <a:cs typeface="Arial" panose="020B0604020202020204" pitchFamily="34" charset="0"/>
              </a:rPr>
              <a:t>PARTNER LOGO GOES HERE (click slide master to add)</a:t>
            </a:r>
          </a:p>
        </p:txBody>
      </p:sp>
    </p:spTree>
    <p:extLst>
      <p:ext uri="{BB962C8B-B14F-4D97-AF65-F5344CB8AC3E}">
        <p14:creationId xmlns:p14="http://schemas.microsoft.com/office/powerpoint/2010/main" val="451978955"/>
      </p:ext>
    </p:extLst>
  </p:cSld>
  <p:clrMap bg1="lt1" tx1="dk1" bg2="lt2" tx2="dk2" accent1="accent1" accent2="accent2" accent3="accent3" accent4="accent4" accent5="accent5" accent6="accent6" hlink="hlink" folHlink="folHlink"/>
  <p:sldLayoutIdLst>
    <p:sldLayoutId id="2147483702" r:id="rId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mspgrants.com/cambodia" TargetMode="External"/><Relationship Id="rId2" Type="http://schemas.openxmlformats.org/officeDocument/2006/relationships/hyperlink" Target="mailto:grants_nofo@ftf-msp.org"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mailto:grants_nofo@ftf-msp.org"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81F9E-93A9-47F7-A780-26D6C1842770}"/>
              </a:ext>
            </a:extLst>
          </p:cNvPr>
          <p:cNvSpPr>
            <a:spLocks noGrp="1"/>
          </p:cNvSpPr>
          <p:nvPr>
            <p:ph type="title"/>
          </p:nvPr>
        </p:nvSpPr>
        <p:spPr>
          <a:xfrm>
            <a:off x="457200" y="2009196"/>
            <a:ext cx="8229600" cy="597049"/>
          </a:xfrm>
        </p:spPr>
        <p:txBody>
          <a:bodyPr/>
          <a:lstStyle/>
          <a:p>
            <a:r>
              <a:rPr lang="en-US" cap="none" dirty="0"/>
              <a:t>Feed the Future Market Systems and Partnerships (MSP) Activity</a:t>
            </a:r>
          </a:p>
        </p:txBody>
      </p:sp>
      <p:sp>
        <p:nvSpPr>
          <p:cNvPr id="3" name="Text Placeholder 2">
            <a:extLst>
              <a:ext uri="{FF2B5EF4-FFF2-40B4-BE49-F238E27FC236}">
                <a16:creationId xmlns:a16="http://schemas.microsoft.com/office/drawing/2014/main" id="{11A22600-F070-4A5E-A7F8-EF3EC986EE04}"/>
              </a:ext>
            </a:extLst>
          </p:cNvPr>
          <p:cNvSpPr>
            <a:spLocks noGrp="1"/>
          </p:cNvSpPr>
          <p:nvPr>
            <p:ph type="body" sz="quarter" idx="10"/>
          </p:nvPr>
        </p:nvSpPr>
        <p:spPr>
          <a:xfrm>
            <a:off x="612775" y="3801443"/>
            <a:ext cx="8101013" cy="1540142"/>
          </a:xfrm>
        </p:spPr>
        <p:txBody>
          <a:bodyPr/>
          <a:lstStyle/>
          <a:p>
            <a:pPr marL="0" indent="0" algn="ctr">
              <a:buNone/>
            </a:pPr>
            <a:r>
              <a:rPr lang="en-US" dirty="0"/>
              <a:t>March 17, 2021</a:t>
            </a:r>
          </a:p>
          <a:p>
            <a:pPr marL="0" indent="0" algn="ctr">
              <a:buNone/>
            </a:pPr>
            <a:endParaRPr lang="en-US" dirty="0"/>
          </a:p>
        </p:txBody>
      </p:sp>
      <p:sp>
        <p:nvSpPr>
          <p:cNvPr id="4" name="Text Placeholder 3">
            <a:extLst>
              <a:ext uri="{FF2B5EF4-FFF2-40B4-BE49-F238E27FC236}">
                <a16:creationId xmlns:a16="http://schemas.microsoft.com/office/drawing/2014/main" id="{9FB54411-A449-4354-B2D9-B8B85C13BE09}"/>
              </a:ext>
            </a:extLst>
          </p:cNvPr>
          <p:cNvSpPr>
            <a:spLocks noGrp="1"/>
          </p:cNvSpPr>
          <p:nvPr>
            <p:ph type="body" sz="quarter" idx="11"/>
          </p:nvPr>
        </p:nvSpPr>
        <p:spPr>
          <a:xfrm>
            <a:off x="612775" y="3147146"/>
            <a:ext cx="8153400" cy="452437"/>
          </a:xfrm>
        </p:spPr>
        <p:txBody>
          <a:bodyPr/>
          <a:lstStyle/>
          <a:p>
            <a:pPr algn="ctr"/>
            <a:r>
              <a:rPr lang="en-US" dirty="0"/>
              <a:t>Cambodia Agricultural Investment Activity</a:t>
            </a:r>
          </a:p>
        </p:txBody>
      </p:sp>
    </p:spTree>
    <p:extLst>
      <p:ext uri="{BB962C8B-B14F-4D97-AF65-F5344CB8AC3E}">
        <p14:creationId xmlns:p14="http://schemas.microsoft.com/office/powerpoint/2010/main" val="1692435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041" y="1454387"/>
            <a:ext cx="8229600" cy="597049"/>
          </a:xfrm>
        </p:spPr>
        <p:txBody>
          <a:bodyPr/>
          <a:lstStyle/>
          <a:p>
            <a:pPr algn="l"/>
            <a:r>
              <a:rPr lang="en-US" sz="2800" b="1" cap="none" dirty="0"/>
              <a:t>Market Systems and Partnerships</a:t>
            </a:r>
          </a:p>
        </p:txBody>
      </p:sp>
      <p:sp>
        <p:nvSpPr>
          <p:cNvPr id="6" name="Text Placeholder 5"/>
          <p:cNvSpPr>
            <a:spLocks noGrp="1"/>
          </p:cNvSpPr>
          <p:nvPr>
            <p:ph type="body" sz="quarter" idx="11"/>
          </p:nvPr>
        </p:nvSpPr>
        <p:spPr>
          <a:xfrm>
            <a:off x="466358" y="2215821"/>
            <a:ext cx="3920574" cy="3352177"/>
          </a:xfrm>
        </p:spPr>
        <p:txBody>
          <a:bodyPr/>
          <a:lstStyle/>
          <a:p>
            <a:pPr marL="342900" indent="-342900">
              <a:buFont typeface="Arial" panose="020B0604020202020204" pitchFamily="34" charset="0"/>
              <a:buChar char="•"/>
            </a:pPr>
            <a:r>
              <a:rPr lang="en-US" sz="1600" b="0" dirty="0">
                <a:solidFill>
                  <a:schemeClr val="tx1"/>
                </a:solidFill>
              </a:rPr>
              <a:t>A global USAID buy in activity based in Washington, DC </a:t>
            </a:r>
          </a:p>
          <a:p>
            <a:pPr marL="342900" indent="-342900">
              <a:buFont typeface="Arial" panose="020B0604020202020204" pitchFamily="34" charset="0"/>
              <a:buChar char="•"/>
            </a:pPr>
            <a:r>
              <a:rPr lang="en-US" sz="1600" b="0" dirty="0">
                <a:solidFill>
                  <a:schemeClr val="tx1"/>
                </a:solidFill>
              </a:rPr>
              <a:t>$64.9m contract with $30m grants fund </a:t>
            </a:r>
          </a:p>
          <a:p>
            <a:pPr marL="342900" indent="-342900">
              <a:buFont typeface="Arial" panose="020B0604020202020204" pitchFamily="34" charset="0"/>
              <a:buChar char="•"/>
            </a:pPr>
            <a:r>
              <a:rPr lang="en-US" sz="1600" b="0" dirty="0">
                <a:solidFill>
                  <a:schemeClr val="tx1"/>
                </a:solidFill>
              </a:rPr>
              <a:t>Driving cultural change and operational learning in the integration of </a:t>
            </a:r>
            <a:r>
              <a:rPr lang="en-US" sz="1600" dirty="0">
                <a:solidFill>
                  <a:schemeClr val="tx1"/>
                </a:solidFill>
              </a:rPr>
              <a:t>private sector engagement </a:t>
            </a:r>
            <a:r>
              <a:rPr lang="en-US" sz="1600" b="0" dirty="0">
                <a:solidFill>
                  <a:schemeClr val="tx1"/>
                </a:solidFill>
              </a:rPr>
              <a:t>across all activities and deepening of </a:t>
            </a:r>
            <a:r>
              <a:rPr lang="en-US" sz="1600" dirty="0">
                <a:solidFill>
                  <a:schemeClr val="tx1"/>
                </a:solidFill>
              </a:rPr>
              <a:t>market systems development </a:t>
            </a:r>
            <a:r>
              <a:rPr lang="en-US" sz="1600" b="0" dirty="0">
                <a:solidFill>
                  <a:schemeClr val="tx1"/>
                </a:solidFill>
              </a:rPr>
              <a:t>across the FTF program cycle.</a:t>
            </a:r>
          </a:p>
        </p:txBody>
      </p:sp>
      <p:pic>
        <p:nvPicPr>
          <p:cNvPr id="2" name="Picture 1">
            <a:extLst>
              <a:ext uri="{FF2B5EF4-FFF2-40B4-BE49-F238E27FC236}">
                <a16:creationId xmlns:a16="http://schemas.microsoft.com/office/drawing/2014/main" id="{BAA117EB-0B90-4F4D-8801-0E1A29A15A90}"/>
              </a:ext>
            </a:extLst>
          </p:cNvPr>
          <p:cNvPicPr>
            <a:picLocks noChangeAspect="1"/>
          </p:cNvPicPr>
          <p:nvPr/>
        </p:nvPicPr>
        <p:blipFill>
          <a:blip r:embed="rId3"/>
          <a:stretch>
            <a:fillRect/>
          </a:stretch>
        </p:blipFill>
        <p:spPr>
          <a:xfrm>
            <a:off x="4562842" y="2051435"/>
            <a:ext cx="4114800" cy="3890267"/>
          </a:xfrm>
          <a:prstGeom prst="rect">
            <a:avLst/>
          </a:prstGeom>
        </p:spPr>
      </p:pic>
    </p:spTree>
    <p:extLst>
      <p:ext uri="{BB962C8B-B14F-4D97-AF65-F5344CB8AC3E}">
        <p14:creationId xmlns:p14="http://schemas.microsoft.com/office/powerpoint/2010/main" val="1756231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041" y="1228359"/>
            <a:ext cx="8229600" cy="597049"/>
          </a:xfrm>
        </p:spPr>
        <p:txBody>
          <a:bodyPr/>
          <a:lstStyle/>
          <a:p>
            <a:pPr algn="l"/>
            <a:r>
              <a:rPr lang="en-US" sz="2800" b="1" cap="none" dirty="0"/>
              <a:t>Cambodia Agricultural Investment Activity</a:t>
            </a:r>
            <a:endParaRPr lang="en-US" sz="2800" b="1" dirty="0"/>
          </a:p>
        </p:txBody>
      </p:sp>
      <p:sp>
        <p:nvSpPr>
          <p:cNvPr id="3" name="TextBox 2">
            <a:extLst>
              <a:ext uri="{FF2B5EF4-FFF2-40B4-BE49-F238E27FC236}">
                <a16:creationId xmlns:a16="http://schemas.microsoft.com/office/drawing/2014/main" id="{4FC0787C-E9F7-4145-921B-25126D9E1354}"/>
              </a:ext>
            </a:extLst>
          </p:cNvPr>
          <p:cNvSpPr txBox="1"/>
          <p:nvPr/>
        </p:nvSpPr>
        <p:spPr>
          <a:xfrm>
            <a:off x="541708" y="1942125"/>
            <a:ext cx="8060583" cy="4585871"/>
          </a:xfrm>
          <a:prstGeom prst="rect">
            <a:avLst/>
          </a:prstGeom>
          <a:noFill/>
        </p:spPr>
        <p:txBody>
          <a:bodyPr wrap="square" rtlCol="0">
            <a:spAutoFit/>
          </a:bodyPr>
          <a:lstStyle/>
          <a:p>
            <a:pPr>
              <a:spcAft>
                <a:spcPts val="600"/>
              </a:spcAft>
            </a:pPr>
            <a:r>
              <a:rPr lang="en-US" dirty="0">
                <a:latin typeface="Arial" panose="020B0604020202020204" pitchFamily="34" charset="0"/>
                <a:cs typeface="Arial" panose="020B0604020202020204" pitchFamily="34" charset="0"/>
              </a:rPr>
              <a:t>USAID/Cambodia is offering opportunities for co-investment with private sector actors in Cambodia to improve:</a:t>
            </a:r>
          </a:p>
          <a:p>
            <a:pPr marL="742950" lvl="1" indent="-285750">
              <a:spcAft>
                <a:spcPts val="600"/>
              </a:spcAft>
              <a:buFont typeface="Arial" panose="020B0604020202020204" pitchFamily="34" charset="0"/>
              <a:buChar char="•"/>
            </a:pPr>
            <a:r>
              <a:rPr lang="en-US" dirty="0">
                <a:latin typeface="Arial" panose="020B0604020202020204" pitchFamily="34" charset="0"/>
                <a:cs typeface="Arial" panose="020B0604020202020204" pitchFamily="34" charset="0"/>
              </a:rPr>
              <a:t>Cold chain </a:t>
            </a:r>
          </a:p>
          <a:p>
            <a:pPr marL="1200150" lvl="2" indent="-285750">
              <a:spcAft>
                <a:spcPts val="600"/>
              </a:spcAft>
              <a:buFont typeface="Arial" panose="020B0604020202020204" pitchFamily="34" charset="0"/>
              <a:buChar char="•"/>
            </a:pPr>
            <a:r>
              <a:rPr lang="en-US" dirty="0">
                <a:latin typeface="Arial" panose="020B0604020202020204" pitchFamily="34" charset="0"/>
                <a:cs typeface="Arial" panose="020B0604020202020204" pitchFamily="34" charset="0"/>
              </a:rPr>
              <a:t>Temperature-controlled supply chain </a:t>
            </a:r>
          </a:p>
          <a:p>
            <a:pPr marL="742950" lvl="1" indent="-285750">
              <a:spcAft>
                <a:spcPts val="600"/>
              </a:spcAft>
              <a:buFont typeface="Arial" panose="020B0604020202020204" pitchFamily="34" charset="0"/>
              <a:buChar char="•"/>
            </a:pPr>
            <a:r>
              <a:rPr lang="en-US" dirty="0">
                <a:latin typeface="Arial" panose="020B0604020202020204" pitchFamily="34" charset="0"/>
                <a:cs typeface="Arial" panose="020B0604020202020204" pitchFamily="34" charset="0"/>
              </a:rPr>
              <a:t>Agricultural storage capacity </a:t>
            </a:r>
          </a:p>
          <a:p>
            <a:pPr marL="1200150" lvl="2" indent="-285750">
              <a:spcAft>
                <a:spcPts val="600"/>
              </a:spcAft>
              <a:buFont typeface="Arial" panose="020B0604020202020204" pitchFamily="34" charset="0"/>
              <a:buChar char="•"/>
            </a:pPr>
            <a:r>
              <a:rPr lang="en-US" dirty="0">
                <a:latin typeface="Arial" panose="020B0604020202020204" pitchFamily="34" charset="0"/>
                <a:cs typeface="Arial" panose="020B0604020202020204" pitchFamily="34" charset="0"/>
              </a:rPr>
              <a:t>Warehouses, deposits, or holdings of farm products</a:t>
            </a:r>
          </a:p>
          <a:p>
            <a:pPr marL="742950" lvl="1" indent="-285750">
              <a:spcAft>
                <a:spcPts val="600"/>
              </a:spcAft>
              <a:buFont typeface="Arial" panose="020B0604020202020204" pitchFamily="34" charset="0"/>
              <a:buChar char="•"/>
            </a:pPr>
            <a:r>
              <a:rPr lang="en-US" dirty="0">
                <a:latin typeface="Arial" panose="020B0604020202020204" pitchFamily="34" charset="0"/>
                <a:cs typeface="Arial" panose="020B0604020202020204" pitchFamily="34" charset="0"/>
              </a:rPr>
              <a:t>Logistics </a:t>
            </a:r>
          </a:p>
          <a:p>
            <a:pPr marL="1200150" lvl="2" indent="-285750">
              <a:spcAft>
                <a:spcPts val="600"/>
              </a:spcAft>
              <a:buFont typeface="Arial" panose="020B0604020202020204" pitchFamily="34" charset="0"/>
              <a:buChar char="•"/>
            </a:pPr>
            <a:r>
              <a:rPr lang="en-US" dirty="0">
                <a:latin typeface="Arial" panose="020B0604020202020204" pitchFamily="34" charset="0"/>
                <a:cs typeface="Arial" panose="020B0604020202020204" pitchFamily="34" charset="0"/>
              </a:rPr>
              <a:t>Connectivity between production and consumption centers, over space and time, with minimal loss in quality and quantity </a:t>
            </a:r>
          </a:p>
          <a:p>
            <a:pPr marL="285750" indent="-285750">
              <a:spcAft>
                <a:spcPts val="600"/>
              </a:spcAft>
              <a:buFont typeface="Arial" panose="020B0604020202020204" pitchFamily="34" charset="0"/>
              <a:buChar char="•"/>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3919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651519"/>
            <a:ext cx="8229600" cy="597049"/>
          </a:xfrm>
        </p:spPr>
        <p:txBody>
          <a:bodyPr/>
          <a:lstStyle/>
          <a:p>
            <a:pPr algn="l"/>
            <a:r>
              <a:rPr lang="en-US" sz="2800" b="1" cap="none" dirty="0"/>
              <a:t>Application process</a:t>
            </a:r>
            <a:endParaRPr lang="en-US" sz="2800" b="1" dirty="0"/>
          </a:p>
        </p:txBody>
      </p:sp>
      <p:sp>
        <p:nvSpPr>
          <p:cNvPr id="2" name="Rectangle 1">
            <a:extLst>
              <a:ext uri="{FF2B5EF4-FFF2-40B4-BE49-F238E27FC236}">
                <a16:creationId xmlns:a16="http://schemas.microsoft.com/office/drawing/2014/main" id="{BE60774E-7AC3-4D45-A39E-6F08D78C8B8D}"/>
              </a:ext>
            </a:extLst>
          </p:cNvPr>
          <p:cNvSpPr/>
          <p:nvPr/>
        </p:nvSpPr>
        <p:spPr>
          <a:xfrm>
            <a:off x="510243" y="1666360"/>
            <a:ext cx="4572000" cy="1631216"/>
          </a:xfrm>
          <a:prstGeom prst="rect">
            <a:avLst/>
          </a:prstGeom>
        </p:spPr>
        <p:txBody>
          <a:bodyPr>
            <a:spAutoFit/>
          </a:bodyPr>
          <a:lstStyle/>
          <a:p>
            <a:pPr marL="285750" indent="-285750">
              <a:spcAft>
                <a:spcPts val="600"/>
              </a:spcAft>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US" dirty="0">
                <a:latin typeface="Arial" panose="020B0604020202020204" pitchFamily="34" charset="0"/>
                <a:cs typeface="Arial" panose="020B0604020202020204" pitchFamily="34" charset="0"/>
              </a:rPr>
              <a:t>Funding amount &amp; type – Performance based grants between $100,000-$1,000,000</a:t>
            </a:r>
          </a:p>
          <a:p>
            <a:pPr marL="285750" indent="-285750">
              <a:spcAft>
                <a:spcPts val="600"/>
              </a:spcAft>
              <a:buFont typeface="Arial" panose="020B0604020202020204" pitchFamily="34" charset="0"/>
              <a:buChar char="•"/>
            </a:pPr>
            <a:r>
              <a:rPr lang="en-US" dirty="0">
                <a:latin typeface="Arial" panose="020B0604020202020204" pitchFamily="34" charset="0"/>
                <a:cs typeface="Arial" panose="020B0604020202020204" pitchFamily="34" charset="0"/>
              </a:rPr>
              <a:t>Performance period – 24 months</a:t>
            </a:r>
          </a:p>
        </p:txBody>
      </p:sp>
      <p:sp>
        <p:nvSpPr>
          <p:cNvPr id="6" name="Title 3">
            <a:extLst>
              <a:ext uri="{FF2B5EF4-FFF2-40B4-BE49-F238E27FC236}">
                <a16:creationId xmlns:a16="http://schemas.microsoft.com/office/drawing/2014/main" id="{4498CC65-DCE2-4C99-8476-E7D2379DF0F5}"/>
              </a:ext>
            </a:extLst>
          </p:cNvPr>
          <p:cNvSpPr txBox="1">
            <a:spLocks/>
          </p:cNvSpPr>
          <p:nvPr/>
        </p:nvSpPr>
        <p:spPr bwMode="auto">
          <a:xfrm>
            <a:off x="475518" y="1447360"/>
            <a:ext cx="82296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lgn="ctr" defTabSz="457200"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pPr algn="l"/>
            <a:r>
              <a:rPr lang="en-US" sz="2800" b="1" cap="none" dirty="0"/>
              <a:t>Co-investment Parameters </a:t>
            </a:r>
            <a:endParaRPr lang="en-US" sz="2800" b="1" dirty="0"/>
          </a:p>
        </p:txBody>
      </p:sp>
      <p:pic>
        <p:nvPicPr>
          <p:cNvPr id="5" name="Picture 4">
            <a:extLst>
              <a:ext uri="{FF2B5EF4-FFF2-40B4-BE49-F238E27FC236}">
                <a16:creationId xmlns:a16="http://schemas.microsoft.com/office/drawing/2014/main" id="{48D5786F-0E2D-4328-BF8A-B8FE09E7DDAF}"/>
              </a:ext>
            </a:extLst>
          </p:cNvPr>
          <p:cNvPicPr>
            <a:picLocks noChangeAspect="1"/>
          </p:cNvPicPr>
          <p:nvPr/>
        </p:nvPicPr>
        <p:blipFill>
          <a:blip r:embed="rId3"/>
          <a:stretch>
            <a:fillRect/>
          </a:stretch>
        </p:blipFill>
        <p:spPr>
          <a:xfrm>
            <a:off x="5082243" y="2481968"/>
            <a:ext cx="3101779" cy="2459464"/>
          </a:xfrm>
          <a:prstGeom prst="rect">
            <a:avLst/>
          </a:prstGeom>
        </p:spPr>
      </p:pic>
      <p:sp>
        <p:nvSpPr>
          <p:cNvPr id="7" name="Rectangle 6">
            <a:extLst>
              <a:ext uri="{FF2B5EF4-FFF2-40B4-BE49-F238E27FC236}">
                <a16:creationId xmlns:a16="http://schemas.microsoft.com/office/drawing/2014/main" id="{725637AF-3504-408C-A0BC-432EE9F24BB6}"/>
              </a:ext>
            </a:extLst>
          </p:cNvPr>
          <p:cNvSpPr/>
          <p:nvPr/>
        </p:nvSpPr>
        <p:spPr>
          <a:xfrm>
            <a:off x="510243" y="4295101"/>
            <a:ext cx="4572000" cy="1000274"/>
          </a:xfrm>
          <a:prstGeom prst="rect">
            <a:avLst/>
          </a:prstGeom>
        </p:spPr>
        <p:txBody>
          <a:bodyPr>
            <a:spAutoFit/>
          </a:bodyPr>
          <a:lstStyle/>
          <a:p>
            <a:pPr marL="285750" indent="-285750">
              <a:spcAft>
                <a:spcPts val="600"/>
              </a:spcAft>
              <a:buFont typeface="Arial" panose="020B0604020202020204" pitchFamily="34" charset="0"/>
              <a:buChar char="•"/>
            </a:pPr>
            <a:r>
              <a:rPr lang="en-US" dirty="0">
                <a:latin typeface="Arial" panose="020B0604020202020204" pitchFamily="34" charset="0"/>
                <a:cs typeface="Arial" panose="020B0604020202020204" pitchFamily="34" charset="0"/>
              </a:rPr>
              <a:t>Stage 1 - Concept Paper Submission</a:t>
            </a:r>
          </a:p>
          <a:p>
            <a:pPr marL="285750" indent="-285750">
              <a:spcAft>
                <a:spcPts val="600"/>
              </a:spcAft>
              <a:buFont typeface="Arial" panose="020B0604020202020204" pitchFamily="34" charset="0"/>
              <a:buChar char="•"/>
            </a:pPr>
            <a:r>
              <a:rPr lang="en-US" dirty="0">
                <a:latin typeface="Arial" panose="020B0604020202020204" pitchFamily="34" charset="0"/>
                <a:cs typeface="Arial" panose="020B0604020202020204" pitchFamily="34" charset="0"/>
              </a:rPr>
              <a:t>Stage 2 - Co-development, Due Diligence, &amp; Grant Application</a:t>
            </a:r>
          </a:p>
        </p:txBody>
      </p:sp>
    </p:spTree>
    <p:extLst>
      <p:ext uri="{BB962C8B-B14F-4D97-AF65-F5344CB8AC3E}">
        <p14:creationId xmlns:p14="http://schemas.microsoft.com/office/powerpoint/2010/main" val="3528382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6477" y="1092897"/>
            <a:ext cx="8229600" cy="949761"/>
          </a:xfrm>
        </p:spPr>
        <p:txBody>
          <a:bodyPr/>
          <a:lstStyle/>
          <a:p>
            <a:pPr algn="l"/>
            <a:r>
              <a:rPr lang="en-US" sz="2800" b="1" cap="none" dirty="0"/>
              <a:t>Eligibility Requirements</a:t>
            </a:r>
          </a:p>
        </p:txBody>
      </p:sp>
      <p:sp>
        <p:nvSpPr>
          <p:cNvPr id="3" name="TextBox 2">
            <a:extLst>
              <a:ext uri="{FF2B5EF4-FFF2-40B4-BE49-F238E27FC236}">
                <a16:creationId xmlns:a16="http://schemas.microsoft.com/office/drawing/2014/main" id="{4FC0787C-E9F7-4145-921B-25126D9E1354}"/>
              </a:ext>
            </a:extLst>
          </p:cNvPr>
          <p:cNvSpPr txBox="1"/>
          <p:nvPr/>
        </p:nvSpPr>
        <p:spPr>
          <a:xfrm>
            <a:off x="525981" y="1567777"/>
            <a:ext cx="8412536" cy="3801041"/>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dirty="0">
                <a:latin typeface="Arial" panose="020B0604020202020204" pitchFamily="34" charset="0"/>
                <a:cs typeface="Arial" panose="020B0604020202020204" pitchFamily="34" charset="0"/>
              </a:rPr>
              <a:t>Proposed activities </a:t>
            </a:r>
            <a:r>
              <a:rPr lang="en-US" b="1" dirty="0">
                <a:latin typeface="Arial" panose="020B0604020202020204" pitchFamily="34" charset="0"/>
                <a:cs typeface="Arial" panose="020B0604020202020204" pitchFamily="34" charset="0"/>
              </a:rPr>
              <a:t>must take place in Cambodia</a:t>
            </a:r>
            <a:r>
              <a:rPr lang="en-US" dirty="0">
                <a:latin typeface="Arial" panose="020B0604020202020204" pitchFamily="34" charset="0"/>
                <a:cs typeface="Arial" panose="020B0604020202020204" pitchFamily="34" charset="0"/>
              </a:rPr>
              <a:t> and applicants must be registered before the anticipated start of the grant in Fall 2021</a:t>
            </a:r>
          </a:p>
          <a:p>
            <a:pPr marL="285750" indent="-285750">
              <a:spcAft>
                <a:spcPts val="600"/>
              </a:spcAft>
              <a:buFont typeface="Arial" panose="020B0604020202020204" pitchFamily="34" charset="0"/>
              <a:buChar char="•"/>
            </a:pPr>
            <a:r>
              <a:rPr lang="en-US" dirty="0">
                <a:latin typeface="Arial" panose="020B0604020202020204" pitchFamily="34" charset="0"/>
                <a:cs typeface="Arial" panose="020B0604020202020204" pitchFamily="34" charset="0"/>
              </a:rPr>
              <a:t>Concept must have </a:t>
            </a:r>
            <a:r>
              <a:rPr lang="en-US" b="1" dirty="0">
                <a:latin typeface="Arial" panose="020B0604020202020204" pitchFamily="34" charset="0"/>
                <a:cs typeface="Arial" panose="020B0604020202020204" pitchFamily="34" charset="0"/>
              </a:rPr>
              <a:t>1:1 matching cash contribution</a:t>
            </a:r>
          </a:p>
          <a:p>
            <a:pPr marL="285750" indent="-285750">
              <a:spcAft>
                <a:spcPts val="600"/>
              </a:spcAft>
              <a:buFont typeface="Arial" panose="020B0604020202020204" pitchFamily="34" charset="0"/>
              <a:buChar char="•"/>
            </a:pPr>
            <a:r>
              <a:rPr lang="en-US" dirty="0">
                <a:latin typeface="Arial" panose="020B0604020202020204" pitchFamily="34" charset="0"/>
                <a:cs typeface="Arial" panose="020B0604020202020204" pitchFamily="34" charset="0"/>
              </a:rPr>
              <a:t>Activities must be related to private sector solutions addressing </a:t>
            </a:r>
            <a:r>
              <a:rPr lang="en-US" b="1" dirty="0">
                <a:latin typeface="Arial" panose="020B0604020202020204" pitchFamily="34" charset="0"/>
                <a:cs typeface="Arial" panose="020B0604020202020204" pitchFamily="34" charset="0"/>
              </a:rPr>
              <a:t>cold storage, logistics, or storage in the agriculture sector</a:t>
            </a:r>
          </a:p>
          <a:p>
            <a:pPr marL="285750" indent="-285750">
              <a:spcAft>
                <a:spcPts val="600"/>
              </a:spcAft>
              <a:buFont typeface="Arial" panose="020B0604020202020204" pitchFamily="34" charset="0"/>
              <a:buChar char="•"/>
            </a:pPr>
            <a:r>
              <a:rPr lang="en-US" dirty="0">
                <a:highlight>
                  <a:srgbClr val="FFFF00"/>
                </a:highlight>
                <a:latin typeface="Arial" panose="020B0604020202020204" pitchFamily="34" charset="0"/>
                <a:cs typeface="Arial" panose="020B0604020202020204" pitchFamily="34" charset="0"/>
              </a:rPr>
              <a:t>NEW - Any cost related to construction—including building renovations—cannot be funded under this APS, whether through the grant or as part of the one-to-one cash contribution</a:t>
            </a:r>
          </a:p>
          <a:p>
            <a:pPr>
              <a:spcAft>
                <a:spcPts val="600"/>
              </a:spcAft>
            </a:pPr>
            <a:endParaRPr lang="en-US"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342900">
              <a:buFont typeface="+mj-lt"/>
              <a:buAutoNum type="arabicPeriod"/>
            </a:pPr>
            <a:endParaRPr lang="en-US"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2E724144-0A88-4CD0-BAA8-374BBCCBAF19}"/>
              </a:ext>
            </a:extLst>
          </p:cNvPr>
          <p:cNvSpPr txBox="1"/>
          <p:nvPr/>
        </p:nvSpPr>
        <p:spPr>
          <a:xfrm>
            <a:off x="477557" y="4648307"/>
            <a:ext cx="4194679" cy="2308324"/>
          </a:xfrm>
          <a:prstGeom prst="rect">
            <a:avLst/>
          </a:prstGeom>
          <a:noFill/>
        </p:spPr>
        <p:txBody>
          <a:bodyPr wrap="square" rtlCol="0">
            <a:spAutoFit/>
          </a:bodyPr>
          <a:lstStyle/>
          <a:p>
            <a:pPr marL="285750" lvl="0" indent="-285750">
              <a:buFont typeface="Arial" panose="020B0604020202020204" pitchFamily="34" charset="0"/>
              <a:buChar char="•"/>
            </a:pPr>
            <a:r>
              <a:rPr lang="en-US" dirty="0">
                <a:latin typeface="Arial" panose="020B0604020202020204" pitchFamily="34" charset="0"/>
                <a:cs typeface="Arial" panose="020B0604020202020204" pitchFamily="34" charset="0"/>
              </a:rPr>
              <a:t>The idea</a:t>
            </a:r>
          </a:p>
          <a:p>
            <a:pPr marL="285750" lvl="0" indent="-285750">
              <a:buFont typeface="Arial" panose="020B0604020202020204" pitchFamily="34" charset="0"/>
              <a:buChar char="•"/>
            </a:pPr>
            <a:r>
              <a:rPr lang="en-US" dirty="0">
                <a:latin typeface="Arial" panose="020B0604020202020204" pitchFamily="34" charset="0"/>
                <a:cs typeface="Arial" panose="020B0604020202020204" pitchFamily="34" charset="0"/>
              </a:rPr>
              <a:t>The value of the partnership</a:t>
            </a:r>
          </a:p>
          <a:p>
            <a:pPr marL="285750" lvl="0" indent="-285750">
              <a:buFont typeface="Arial" panose="020B0604020202020204" pitchFamily="34" charset="0"/>
              <a:buChar char="•"/>
            </a:pPr>
            <a:r>
              <a:rPr lang="en-US" dirty="0">
                <a:latin typeface="Arial" panose="020B0604020202020204" pitchFamily="34" charset="0"/>
                <a:cs typeface="Arial" panose="020B0604020202020204" pitchFamily="34" charset="0"/>
              </a:rPr>
              <a:t>The future of the business</a:t>
            </a:r>
          </a:p>
          <a:p>
            <a:pPr marL="285750" lvl="0" indent="-285750">
              <a:buFont typeface="Arial" panose="020B0604020202020204" pitchFamily="34" charset="0"/>
              <a:buChar char="•"/>
            </a:pPr>
            <a:r>
              <a:rPr lang="en-US" dirty="0">
                <a:latin typeface="Arial" panose="020B0604020202020204" pitchFamily="34" charset="0"/>
                <a:cs typeface="Arial" panose="020B0604020202020204" pitchFamily="34" charset="0"/>
              </a:rPr>
              <a:t>The business and community impact</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
        <p:nvSpPr>
          <p:cNvPr id="6" name="Title 3">
            <a:extLst>
              <a:ext uri="{FF2B5EF4-FFF2-40B4-BE49-F238E27FC236}">
                <a16:creationId xmlns:a16="http://schemas.microsoft.com/office/drawing/2014/main" id="{6ED834BC-FD00-495B-8D26-324DFE47FDB5}"/>
              </a:ext>
            </a:extLst>
          </p:cNvPr>
          <p:cNvSpPr txBox="1">
            <a:spLocks/>
          </p:cNvSpPr>
          <p:nvPr/>
        </p:nvSpPr>
        <p:spPr bwMode="auto">
          <a:xfrm>
            <a:off x="557436" y="4173427"/>
            <a:ext cx="8229600" cy="94976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lgn="ctr" defTabSz="457200"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pPr algn="l"/>
            <a:r>
              <a:rPr lang="en-US" sz="2800" b="1" cap="none" dirty="0"/>
              <a:t>Selection Criteria</a:t>
            </a:r>
          </a:p>
        </p:txBody>
      </p:sp>
    </p:spTree>
    <p:extLst>
      <p:ext uri="{BB962C8B-B14F-4D97-AF65-F5344CB8AC3E}">
        <p14:creationId xmlns:p14="http://schemas.microsoft.com/office/powerpoint/2010/main" val="3022078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1A22600-F070-4A5E-A7F8-EF3EC986EE04}"/>
              </a:ext>
            </a:extLst>
          </p:cNvPr>
          <p:cNvSpPr>
            <a:spLocks noGrp="1"/>
          </p:cNvSpPr>
          <p:nvPr>
            <p:ph type="body" sz="quarter" idx="10"/>
          </p:nvPr>
        </p:nvSpPr>
        <p:spPr>
          <a:xfrm>
            <a:off x="612775" y="2090840"/>
            <a:ext cx="8101013" cy="3938767"/>
          </a:xfrm>
        </p:spPr>
        <p:txBody>
          <a:bodyPr/>
          <a:lstStyle/>
          <a:p>
            <a:r>
              <a:rPr lang="en-US" sz="1600" dirty="0"/>
              <a:t>Issuance Date: 					February 24, 2021 </a:t>
            </a:r>
          </a:p>
          <a:p>
            <a:r>
              <a:rPr lang="en-US" sz="1600" dirty="0"/>
              <a:t>Deadline for Questions: 			8:00 ICT, April 9, 2021</a:t>
            </a:r>
          </a:p>
          <a:p>
            <a:r>
              <a:rPr lang="en-US" sz="1600" dirty="0"/>
              <a:t>Answers published: 				Every Tuesday until April 12, 2021</a:t>
            </a:r>
          </a:p>
          <a:p>
            <a:r>
              <a:rPr lang="en-US" sz="1600" dirty="0"/>
              <a:t>Closing Date Concept Papers: 		8:00 PM ICT April 16, 2021 </a:t>
            </a:r>
          </a:p>
          <a:p>
            <a:r>
              <a:rPr lang="en-US" sz="1600" dirty="0"/>
              <a:t>Co-Development Period: 			May-July</a:t>
            </a:r>
          </a:p>
          <a:p>
            <a:r>
              <a:rPr lang="en-US" sz="1600" dirty="0"/>
              <a:t>Closing Date Full Applications:		8:00 PM ICT August 31, 2021 </a:t>
            </a:r>
          </a:p>
          <a:p>
            <a:r>
              <a:rPr lang="en-US" sz="1600" dirty="0"/>
              <a:t>Finalists Recommended for Award: 	No later than September 15, 2021</a:t>
            </a:r>
          </a:p>
          <a:p>
            <a:r>
              <a:rPr lang="en-US" sz="1600" dirty="0"/>
              <a:t>Estimated Start Date of Grants: 		November 2021 </a:t>
            </a:r>
          </a:p>
          <a:p>
            <a:r>
              <a:rPr lang="en-US" sz="1600" dirty="0"/>
              <a:t>APS Closing Date: 				8:00 PM ICT August 31, 2021 </a:t>
            </a:r>
          </a:p>
        </p:txBody>
      </p:sp>
      <p:sp>
        <p:nvSpPr>
          <p:cNvPr id="4" name="Text Placeholder 3">
            <a:extLst>
              <a:ext uri="{FF2B5EF4-FFF2-40B4-BE49-F238E27FC236}">
                <a16:creationId xmlns:a16="http://schemas.microsoft.com/office/drawing/2014/main" id="{9FB54411-A449-4354-B2D9-B8B85C13BE09}"/>
              </a:ext>
            </a:extLst>
          </p:cNvPr>
          <p:cNvSpPr>
            <a:spLocks noGrp="1"/>
          </p:cNvSpPr>
          <p:nvPr>
            <p:ph type="body" sz="quarter" idx="11"/>
          </p:nvPr>
        </p:nvSpPr>
        <p:spPr>
          <a:xfrm>
            <a:off x="516477" y="1605467"/>
            <a:ext cx="8153400" cy="452437"/>
          </a:xfrm>
        </p:spPr>
        <p:txBody>
          <a:bodyPr/>
          <a:lstStyle/>
          <a:p>
            <a:r>
              <a:rPr lang="en-US" dirty="0"/>
              <a:t>Timeline</a:t>
            </a:r>
          </a:p>
        </p:txBody>
      </p:sp>
    </p:spTree>
    <p:extLst>
      <p:ext uri="{BB962C8B-B14F-4D97-AF65-F5344CB8AC3E}">
        <p14:creationId xmlns:p14="http://schemas.microsoft.com/office/powerpoint/2010/main" val="2615367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1A22600-F070-4A5E-A7F8-EF3EC986EE04}"/>
              </a:ext>
            </a:extLst>
          </p:cNvPr>
          <p:cNvSpPr>
            <a:spLocks noGrp="1"/>
          </p:cNvSpPr>
          <p:nvPr>
            <p:ph type="body" sz="quarter" idx="10"/>
          </p:nvPr>
        </p:nvSpPr>
        <p:spPr>
          <a:xfrm>
            <a:off x="534248" y="1948529"/>
            <a:ext cx="8101013" cy="3291840"/>
          </a:xfrm>
        </p:spPr>
        <p:txBody>
          <a:bodyPr/>
          <a:lstStyle/>
          <a:p>
            <a:r>
              <a:rPr lang="en-US" dirty="0"/>
              <a:t>Submit Questions to: 		</a:t>
            </a:r>
            <a:r>
              <a:rPr lang="en-US" dirty="0">
                <a:hlinkClick r:id="rId2"/>
              </a:rPr>
              <a:t>grants_nofo@ftf-msp.org</a:t>
            </a:r>
            <a:r>
              <a:rPr lang="en-US" dirty="0"/>
              <a:t>  </a:t>
            </a:r>
          </a:p>
          <a:p>
            <a:endParaRPr lang="en-US" dirty="0"/>
          </a:p>
          <a:p>
            <a:r>
              <a:rPr lang="en-US" dirty="0"/>
              <a:t>Submit Concept Papers to: 	Concept Papers (Stage 1) must be uploaded 							to </a:t>
            </a:r>
            <a:r>
              <a:rPr lang="en-US" dirty="0">
                <a:hlinkClick r:id="rId3"/>
              </a:rPr>
              <a:t>www.mspgrants.com/cambodia</a:t>
            </a:r>
            <a:r>
              <a:rPr lang="en-US" dirty="0"/>
              <a:t> </a:t>
            </a:r>
          </a:p>
          <a:p>
            <a:endParaRPr lang="en-US" dirty="0"/>
          </a:p>
          <a:p>
            <a:r>
              <a:rPr lang="en-US" dirty="0"/>
              <a:t>Submit Full Applications to: 	Full applications (stage 2) must be uploaded 								to </a:t>
            </a:r>
            <a:r>
              <a:rPr lang="en-US" dirty="0">
                <a:hlinkClick r:id="rId3"/>
              </a:rPr>
              <a:t>www.mspgrants.com/cambodia</a:t>
            </a:r>
            <a:r>
              <a:rPr lang="en-US" dirty="0"/>
              <a:t>   </a:t>
            </a:r>
          </a:p>
          <a:p>
            <a:endParaRPr lang="en-US" dirty="0"/>
          </a:p>
          <a:p>
            <a:endParaRPr lang="en-US" dirty="0"/>
          </a:p>
        </p:txBody>
      </p:sp>
      <p:sp>
        <p:nvSpPr>
          <p:cNvPr id="4" name="Text Placeholder 3">
            <a:extLst>
              <a:ext uri="{FF2B5EF4-FFF2-40B4-BE49-F238E27FC236}">
                <a16:creationId xmlns:a16="http://schemas.microsoft.com/office/drawing/2014/main" id="{9FB54411-A449-4354-B2D9-B8B85C13BE09}"/>
              </a:ext>
            </a:extLst>
          </p:cNvPr>
          <p:cNvSpPr>
            <a:spLocks noGrp="1"/>
          </p:cNvSpPr>
          <p:nvPr>
            <p:ph type="body" sz="quarter" idx="11"/>
          </p:nvPr>
        </p:nvSpPr>
        <p:spPr>
          <a:xfrm>
            <a:off x="516477" y="1463155"/>
            <a:ext cx="8153400" cy="452437"/>
          </a:xfrm>
        </p:spPr>
        <p:txBody>
          <a:bodyPr/>
          <a:lstStyle/>
          <a:p>
            <a:r>
              <a:rPr lang="en-US" dirty="0"/>
              <a:t>How to Apply</a:t>
            </a:r>
          </a:p>
        </p:txBody>
      </p:sp>
    </p:spTree>
    <p:extLst>
      <p:ext uri="{BB962C8B-B14F-4D97-AF65-F5344CB8AC3E}">
        <p14:creationId xmlns:p14="http://schemas.microsoft.com/office/powerpoint/2010/main" val="1174178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A4688ED-1C46-45BB-A074-60825BEB1FCC}"/>
              </a:ext>
            </a:extLst>
          </p:cNvPr>
          <p:cNvSpPr>
            <a:spLocks noGrp="1"/>
          </p:cNvSpPr>
          <p:nvPr>
            <p:ph type="body" sz="quarter" idx="11"/>
          </p:nvPr>
        </p:nvSpPr>
        <p:spPr>
          <a:xfrm>
            <a:off x="516477" y="1903413"/>
            <a:ext cx="8153400" cy="1609332"/>
          </a:xfrm>
        </p:spPr>
        <p:txBody>
          <a:bodyPr/>
          <a:lstStyle/>
          <a:p>
            <a:pPr algn="ctr"/>
            <a:r>
              <a:rPr lang="en-US" sz="2800" dirty="0"/>
              <a:t>Thank you!</a:t>
            </a:r>
          </a:p>
          <a:p>
            <a:endParaRPr lang="en-US" dirty="0"/>
          </a:p>
          <a:p>
            <a:pPr algn="ctr"/>
            <a:r>
              <a:rPr lang="en-US" dirty="0"/>
              <a:t>For any further questions or inquiries, please contact:</a:t>
            </a:r>
          </a:p>
        </p:txBody>
      </p:sp>
      <p:sp>
        <p:nvSpPr>
          <p:cNvPr id="7" name="Text Placeholder 6">
            <a:extLst>
              <a:ext uri="{FF2B5EF4-FFF2-40B4-BE49-F238E27FC236}">
                <a16:creationId xmlns:a16="http://schemas.microsoft.com/office/drawing/2014/main" id="{FFA2893C-81D1-4D43-AAC9-BD1372B1D6CA}"/>
              </a:ext>
            </a:extLst>
          </p:cNvPr>
          <p:cNvSpPr>
            <a:spLocks noGrp="1"/>
          </p:cNvSpPr>
          <p:nvPr>
            <p:ph type="body" sz="quarter" idx="10"/>
          </p:nvPr>
        </p:nvSpPr>
        <p:spPr>
          <a:xfrm>
            <a:off x="2928983" y="3673876"/>
            <a:ext cx="6628134" cy="2495638"/>
          </a:xfrm>
        </p:spPr>
        <p:txBody>
          <a:bodyPr/>
          <a:lstStyle/>
          <a:p>
            <a:r>
              <a:rPr lang="en-US" dirty="0">
                <a:hlinkClick r:id="rId2"/>
              </a:rPr>
              <a:t>grants_nofo@ftf-msp.org</a:t>
            </a:r>
            <a:r>
              <a:rPr lang="en-US" dirty="0"/>
              <a:t> </a:t>
            </a:r>
          </a:p>
        </p:txBody>
      </p:sp>
    </p:spTree>
    <p:extLst>
      <p:ext uri="{BB962C8B-B14F-4D97-AF65-F5344CB8AC3E}">
        <p14:creationId xmlns:p14="http://schemas.microsoft.com/office/powerpoint/2010/main" val="859143954"/>
      </p:ext>
    </p:extLst>
  </p:cSld>
  <p:clrMapOvr>
    <a:masterClrMapping/>
  </p:clrMapOvr>
</p:sld>
</file>

<file path=ppt/theme/theme1.xml><?xml version="1.0" encoding="utf-8"?>
<a:theme xmlns:a="http://schemas.openxmlformats.org/drawingml/2006/main" name="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s">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Closing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9C7E195CB8F984B923D6D5DD529311F" ma:contentTypeVersion="12" ma:contentTypeDescription="Create a new document." ma:contentTypeScope="" ma:versionID="f426116ebe5fa1981127b1bfb9062b53">
  <xsd:schema xmlns:xsd="http://www.w3.org/2001/XMLSchema" xmlns:xs="http://www.w3.org/2001/XMLSchema" xmlns:p="http://schemas.microsoft.com/office/2006/metadata/properties" xmlns:ns2="da15114a-405f-4ffc-9521-e8336ff67ba2" xmlns:ns3="1f8596a9-53db-4aa7-a931-0763ddecf1df" targetNamespace="http://schemas.microsoft.com/office/2006/metadata/properties" ma:root="true" ma:fieldsID="955c33bdc997386aa983494f6c3bfe23" ns2:_="" ns3:_="">
    <xsd:import namespace="da15114a-405f-4ffc-9521-e8336ff67ba2"/>
    <xsd:import namespace="1f8596a9-53db-4aa7-a931-0763ddecf1df"/>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15114a-405f-4ffc-9521-e8336ff67ba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f8596a9-53db-4aa7-a931-0763ddecf1d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265115-F885-4DD8-A794-71EB22A91142}">
  <ds:schemaRefs>
    <ds:schemaRef ds:uri="http://www.w3.org/XML/1998/namespace"/>
    <ds:schemaRef ds:uri="1f8596a9-53db-4aa7-a931-0763ddecf1df"/>
    <ds:schemaRef ds:uri="http://schemas.openxmlformats.org/package/2006/metadata/core-properties"/>
    <ds:schemaRef ds:uri="http://schemas.microsoft.com/office/infopath/2007/PartnerControls"/>
    <ds:schemaRef ds:uri="http://purl.org/dc/dcmitype/"/>
    <ds:schemaRef ds:uri="http://purl.org/dc/terms/"/>
    <ds:schemaRef ds:uri="http://schemas.microsoft.com/office/2006/documentManagement/types"/>
    <ds:schemaRef ds:uri="da15114a-405f-4ffc-9521-e8336ff67ba2"/>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E9442799-3D5E-49B1-81E5-529A4C91B2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15114a-405f-4ffc-9521-e8336ff67ba2"/>
    <ds:schemaRef ds:uri="1f8596a9-53db-4aa7-a931-0763ddecf1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EDAE3A5-A66B-4BAD-BDDF-E1B7E354C3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14708</TotalTime>
  <Words>687</Words>
  <Application>Microsoft Office PowerPoint</Application>
  <PresentationFormat>On-screen Show (4:3)</PresentationFormat>
  <Paragraphs>67</Paragraphs>
  <Slides>8</Slides>
  <Notes>4</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8</vt:i4>
      </vt:variant>
    </vt:vector>
  </HeadingPairs>
  <TitlesOfParts>
    <vt:vector size="15" baseType="lpstr">
      <vt:lpstr>Arial</vt:lpstr>
      <vt:lpstr>Calibri</vt:lpstr>
      <vt:lpstr>Gill Sans MT</vt:lpstr>
      <vt:lpstr>Title Slide</vt:lpstr>
      <vt:lpstr>Content Slides</vt:lpstr>
      <vt:lpstr>Feed the Future-only branded blank</vt:lpstr>
      <vt:lpstr>Closing Slides</vt:lpstr>
      <vt:lpstr>Feed the Future Market Systems and Partnerships (MSP) Activity</vt:lpstr>
      <vt:lpstr>Market Systems and Partnerships</vt:lpstr>
      <vt:lpstr>Cambodia Agricultural Investment Activity</vt:lpstr>
      <vt:lpstr>Application process</vt:lpstr>
      <vt:lpstr>Eligibility Requirements</vt:lpstr>
      <vt:lpstr>PowerPoint Presentation</vt:lpstr>
      <vt:lpstr>PowerPoint Presentation</vt:lpstr>
      <vt:lpstr>PowerPoint Presentation</vt:lpstr>
    </vt:vector>
  </TitlesOfParts>
  <Company>Rowe Design House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Miya Rowe</dc:creator>
  <cp:lastModifiedBy>Vince Broady</cp:lastModifiedBy>
  <cp:revision>598</cp:revision>
  <cp:lastPrinted>2015-01-30T22:32:16Z</cp:lastPrinted>
  <dcterms:created xsi:type="dcterms:W3CDTF">2015-01-15T01:04:45Z</dcterms:created>
  <dcterms:modified xsi:type="dcterms:W3CDTF">2021-03-26T21:06:23Z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0x010100B9C7E195CB8F984B923D6D5DD529311F</vt:lpwstr>
  </property>
</Properties>
</file>